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4" r:id="rId3"/>
    <p:sldId id="270" r:id="rId4"/>
    <p:sldId id="262" r:id="rId5"/>
    <p:sldId id="279" r:id="rId6"/>
    <p:sldId id="284" r:id="rId7"/>
    <p:sldId id="285" r:id="rId8"/>
    <p:sldId id="286" r:id="rId9"/>
    <p:sldId id="287" r:id="rId10"/>
    <p:sldId id="288" r:id="rId11"/>
    <p:sldId id="289" r:id="rId12"/>
    <p:sldId id="290" r:id="rId13"/>
    <p:sldId id="265" r:id="rId14"/>
    <p:sldId id="291" r:id="rId15"/>
    <p:sldId id="292" r:id="rId16"/>
    <p:sldId id="293" r:id="rId17"/>
    <p:sldId id="294" r:id="rId18"/>
    <p:sldId id="295" r:id="rId19"/>
    <p:sldId id="296" r:id="rId20"/>
    <p:sldId id="29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AFFFF"/>
    <a:srgbClr val="CC0099"/>
    <a:srgbClr val="CC0066"/>
    <a:srgbClr val="FFFF00"/>
    <a:srgbClr val="A8007C"/>
    <a:srgbClr val="D09E00"/>
    <a:srgbClr val="F5AD7A"/>
    <a:srgbClr val="009696"/>
    <a:srgbClr val="00CC99"/>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118" autoAdjust="0"/>
  </p:normalViewPr>
  <p:slideViewPr>
    <p:cSldViewPr snapToGrid="0">
      <p:cViewPr varScale="1">
        <p:scale>
          <a:sx n="80" d="100"/>
          <a:sy n="80" d="100"/>
        </p:scale>
        <p:origin x="62" y="91"/>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DD2C3F-9F64-4AFC-BDFA-99B0FD662495}" type="doc">
      <dgm:prSet loTypeId="urn:microsoft.com/office/officeart/2005/8/layout/matrix2" loCatId="matrix" qsTypeId="urn:microsoft.com/office/officeart/2005/8/quickstyle/3d2" qsCatId="3D" csTypeId="urn:microsoft.com/office/officeart/2005/8/colors/colorful1" csCatId="colorful" phldr="1"/>
      <dgm:spPr/>
      <dgm:t>
        <a:bodyPr/>
        <a:lstStyle/>
        <a:p>
          <a:endParaRPr lang="en-US"/>
        </a:p>
      </dgm:t>
    </dgm:pt>
    <dgm:pt modelId="{A6BA014C-D5CD-45B0-A6E8-DE38B4DCEFFA}">
      <dgm:prSet custT="1"/>
      <dgm:spPr>
        <a:ln>
          <a:solidFill>
            <a:schemeClr val="tx1"/>
          </a:solidFill>
        </a:ln>
      </dgm:spPr>
      <dgm:t>
        <a:bodyPr/>
        <a:lstStyle/>
        <a:p>
          <a:r>
            <a:rPr lang="en-US" sz="1600" b="0" i="0" dirty="0">
              <a:latin typeface="Constantia (Body)"/>
            </a:rPr>
            <a:t>Shape : 269 rows and 71 columns.</a:t>
          </a:r>
        </a:p>
      </dgm:t>
    </dgm:pt>
    <dgm:pt modelId="{E1017A9B-2BAD-4A79-858F-3F2A232CC5FC}" type="parTrans" cxnId="{8C593243-2BBC-4C4A-B2D6-B7295886EAC2}">
      <dgm:prSet/>
      <dgm:spPr/>
      <dgm:t>
        <a:bodyPr/>
        <a:lstStyle/>
        <a:p>
          <a:endParaRPr lang="en-US"/>
        </a:p>
      </dgm:t>
    </dgm:pt>
    <dgm:pt modelId="{636D1143-B90B-4888-9B22-17B0348BA51B}" type="sibTrans" cxnId="{8C593243-2BBC-4C4A-B2D6-B7295886EAC2}">
      <dgm:prSet/>
      <dgm:spPr/>
      <dgm:t>
        <a:bodyPr/>
        <a:lstStyle/>
        <a:p>
          <a:endParaRPr lang="en-US"/>
        </a:p>
      </dgm:t>
    </dgm:pt>
    <dgm:pt modelId="{192D9088-0E6C-46F1-9F85-A5FD4F11ECA9}">
      <dgm:prSet custT="1"/>
      <dgm:spPr/>
      <dgm:t>
        <a:bodyPr/>
        <a:lstStyle/>
        <a:p>
          <a:r>
            <a:rPr lang="en-US" sz="1600" b="0" i="0" dirty="0">
              <a:latin typeface="Constantia (Body)"/>
            </a:rPr>
            <a:t>No null values present.</a:t>
          </a:r>
          <a:endParaRPr lang="en-US" sz="1600" dirty="0">
            <a:latin typeface="Constantia (Body)"/>
          </a:endParaRPr>
        </a:p>
      </dgm:t>
    </dgm:pt>
    <dgm:pt modelId="{12D3E03D-B243-4A51-BF2F-2464335A4416}" type="parTrans" cxnId="{9115828E-064B-43A6-8B7B-73931DC5C463}">
      <dgm:prSet/>
      <dgm:spPr/>
      <dgm:t>
        <a:bodyPr/>
        <a:lstStyle/>
        <a:p>
          <a:endParaRPr lang="en-US"/>
        </a:p>
      </dgm:t>
    </dgm:pt>
    <dgm:pt modelId="{8A095F39-0332-4410-8B60-A5C1F66041C0}" type="sibTrans" cxnId="{9115828E-064B-43A6-8B7B-73931DC5C463}">
      <dgm:prSet/>
      <dgm:spPr/>
      <dgm:t>
        <a:bodyPr/>
        <a:lstStyle/>
        <a:p>
          <a:endParaRPr lang="en-US"/>
        </a:p>
      </dgm:t>
    </dgm:pt>
    <dgm:pt modelId="{66F65BFA-2C7D-4B52-A360-F48BEE6838C0}">
      <dgm:prSet custT="1"/>
      <dgm:spPr/>
      <dgm:t>
        <a:bodyPr/>
        <a:lstStyle/>
        <a:p>
          <a:pPr rtl="0"/>
          <a:r>
            <a:rPr lang="en-US" sz="1600" b="0" i="0" dirty="0">
              <a:latin typeface="Constantia (Body)"/>
            </a:rPr>
            <a:t>22% duplicate fields/records found.</a:t>
          </a:r>
          <a:endParaRPr lang="en-US" sz="1600" dirty="0">
            <a:latin typeface="Constantia (Body)"/>
          </a:endParaRPr>
        </a:p>
      </dgm:t>
    </dgm:pt>
    <dgm:pt modelId="{A5A0009A-D57B-405D-93E0-B435AAB5176B}" type="parTrans" cxnId="{4FB5C9DF-4B52-4998-B9D4-363D930A77F4}">
      <dgm:prSet/>
      <dgm:spPr/>
      <dgm:t>
        <a:bodyPr/>
        <a:lstStyle/>
        <a:p>
          <a:endParaRPr lang="en-US"/>
        </a:p>
      </dgm:t>
    </dgm:pt>
    <dgm:pt modelId="{ED537FEA-734A-412E-A77E-4BDBEF6A6C92}" type="sibTrans" cxnId="{4FB5C9DF-4B52-4998-B9D4-363D930A77F4}">
      <dgm:prSet/>
      <dgm:spPr/>
      <dgm:t>
        <a:bodyPr/>
        <a:lstStyle/>
        <a:p>
          <a:endParaRPr lang="en-US"/>
        </a:p>
      </dgm:t>
    </dgm:pt>
    <dgm:pt modelId="{1DBF71A1-A201-4EA1-97EA-DB24F49F7E56}">
      <dgm:prSet custT="1"/>
      <dgm:spPr/>
      <dgm:t>
        <a:bodyPr/>
        <a:lstStyle/>
        <a:p>
          <a:pPr rtl="0"/>
          <a:r>
            <a:rPr lang="en-US" sz="1600" b="0" i="0" dirty="0">
              <a:latin typeface="Constantia (Body)"/>
            </a:rPr>
            <a:t>Datatypes of all the columns are objects except for the “Pin Code" column which has integers.</a:t>
          </a:r>
          <a:endParaRPr lang="en-US" sz="1600" dirty="0">
            <a:latin typeface="Constantia (Body)"/>
          </a:endParaRPr>
        </a:p>
      </dgm:t>
    </dgm:pt>
    <dgm:pt modelId="{9DB2FCB8-C29E-4ED4-8FB6-0183F2586A47}" type="parTrans" cxnId="{DEDF3986-9436-4C49-8F62-61BA3C47DC60}">
      <dgm:prSet/>
      <dgm:spPr/>
      <dgm:t>
        <a:bodyPr/>
        <a:lstStyle/>
        <a:p>
          <a:endParaRPr lang="en-US"/>
        </a:p>
      </dgm:t>
    </dgm:pt>
    <dgm:pt modelId="{9E15DBF5-A65E-4418-A7F5-AEB065A17EFD}" type="sibTrans" cxnId="{DEDF3986-9436-4C49-8F62-61BA3C47DC60}">
      <dgm:prSet/>
      <dgm:spPr/>
      <dgm:t>
        <a:bodyPr/>
        <a:lstStyle/>
        <a:p>
          <a:endParaRPr lang="en-US"/>
        </a:p>
      </dgm:t>
    </dgm:pt>
    <dgm:pt modelId="{E5823E23-3AB8-41EF-BBF2-2E25D0EF8C5F}">
      <dgm:prSet phldr="0"/>
      <dgm:spPr/>
      <dgm:t>
        <a:bodyPr/>
        <a:lstStyle/>
        <a:p>
          <a:endParaRPr lang="en-US" dirty="0">
            <a:latin typeface="Century Gothic" panose="020B0502020202020204"/>
          </a:endParaRPr>
        </a:p>
      </dgm:t>
    </dgm:pt>
    <dgm:pt modelId="{8E63E82D-1368-40F1-8140-B45D7178A20E}" type="parTrans" cxnId="{504A07B8-976B-42DE-83AE-78D2F682E73E}">
      <dgm:prSet/>
      <dgm:spPr/>
      <dgm:t>
        <a:bodyPr/>
        <a:lstStyle/>
        <a:p>
          <a:endParaRPr lang="en-IN"/>
        </a:p>
      </dgm:t>
    </dgm:pt>
    <dgm:pt modelId="{5F392A27-0BBA-4A84-AD42-881A753489DF}" type="sibTrans" cxnId="{504A07B8-976B-42DE-83AE-78D2F682E73E}">
      <dgm:prSet/>
      <dgm:spPr/>
      <dgm:t>
        <a:bodyPr/>
        <a:lstStyle/>
        <a:p>
          <a:endParaRPr lang="en-IN"/>
        </a:p>
      </dgm:t>
    </dgm:pt>
    <dgm:pt modelId="{409AB205-CA75-4F34-9950-D1778ABE0C5D}" type="pres">
      <dgm:prSet presAssocID="{0BDD2C3F-9F64-4AFC-BDFA-99B0FD662495}" presName="matrix" presStyleCnt="0">
        <dgm:presLayoutVars>
          <dgm:chMax val="1"/>
          <dgm:dir/>
          <dgm:resizeHandles val="exact"/>
        </dgm:presLayoutVars>
      </dgm:prSet>
      <dgm:spPr/>
      <dgm:t>
        <a:bodyPr/>
        <a:lstStyle/>
        <a:p>
          <a:endParaRPr lang="en-US"/>
        </a:p>
      </dgm:t>
    </dgm:pt>
    <dgm:pt modelId="{18D709CE-CC30-452B-94AF-D369BF8838EE}" type="pres">
      <dgm:prSet presAssocID="{0BDD2C3F-9F64-4AFC-BDFA-99B0FD662495}" presName="axisShape" presStyleLbl="bgShp" presStyleIdx="0" presStyleCnt="1"/>
      <dgm:spPr/>
    </dgm:pt>
    <dgm:pt modelId="{7B103496-DA0E-4685-89BE-480B410F7FCF}" type="pres">
      <dgm:prSet presAssocID="{0BDD2C3F-9F64-4AFC-BDFA-99B0FD662495}" presName="rect1" presStyleLbl="node1" presStyleIdx="0" presStyleCnt="4">
        <dgm:presLayoutVars>
          <dgm:chMax val="0"/>
          <dgm:chPref val="0"/>
          <dgm:bulletEnabled val="1"/>
        </dgm:presLayoutVars>
      </dgm:prSet>
      <dgm:spPr/>
      <dgm:t>
        <a:bodyPr/>
        <a:lstStyle/>
        <a:p>
          <a:endParaRPr lang="en-US"/>
        </a:p>
      </dgm:t>
    </dgm:pt>
    <dgm:pt modelId="{97980B12-612D-45AF-96B7-86D66152C1E9}" type="pres">
      <dgm:prSet presAssocID="{0BDD2C3F-9F64-4AFC-BDFA-99B0FD662495}" presName="rect2" presStyleLbl="node1" presStyleIdx="1" presStyleCnt="4">
        <dgm:presLayoutVars>
          <dgm:chMax val="0"/>
          <dgm:chPref val="0"/>
          <dgm:bulletEnabled val="1"/>
        </dgm:presLayoutVars>
      </dgm:prSet>
      <dgm:spPr/>
      <dgm:t>
        <a:bodyPr/>
        <a:lstStyle/>
        <a:p>
          <a:endParaRPr lang="en-US"/>
        </a:p>
      </dgm:t>
    </dgm:pt>
    <dgm:pt modelId="{65245A7B-7C16-44E2-AEE8-3B675CFCEFDA}" type="pres">
      <dgm:prSet presAssocID="{0BDD2C3F-9F64-4AFC-BDFA-99B0FD662495}" presName="rect3" presStyleLbl="node1" presStyleIdx="2" presStyleCnt="4">
        <dgm:presLayoutVars>
          <dgm:chMax val="0"/>
          <dgm:chPref val="0"/>
          <dgm:bulletEnabled val="1"/>
        </dgm:presLayoutVars>
      </dgm:prSet>
      <dgm:spPr/>
      <dgm:t>
        <a:bodyPr/>
        <a:lstStyle/>
        <a:p>
          <a:endParaRPr lang="en-US"/>
        </a:p>
      </dgm:t>
    </dgm:pt>
    <dgm:pt modelId="{B80B054A-6F89-48AB-AE26-0079B56D1C05}" type="pres">
      <dgm:prSet presAssocID="{0BDD2C3F-9F64-4AFC-BDFA-99B0FD662495}" presName="rect4" presStyleLbl="node1" presStyleIdx="3" presStyleCnt="4">
        <dgm:presLayoutVars>
          <dgm:chMax val="0"/>
          <dgm:chPref val="0"/>
          <dgm:bulletEnabled val="1"/>
        </dgm:presLayoutVars>
      </dgm:prSet>
      <dgm:spPr/>
      <dgm:t>
        <a:bodyPr/>
        <a:lstStyle/>
        <a:p>
          <a:endParaRPr lang="en-US"/>
        </a:p>
      </dgm:t>
    </dgm:pt>
  </dgm:ptLst>
  <dgm:cxnLst>
    <dgm:cxn modelId="{485ACDD1-8BA5-4FB5-8790-F1B5BAC86222}" type="presOf" srcId="{A6BA014C-D5CD-45B0-A6E8-DE38B4DCEFFA}" destId="{7B103496-DA0E-4685-89BE-480B410F7FCF}" srcOrd="0" destOrd="0" presId="urn:microsoft.com/office/officeart/2005/8/layout/matrix2"/>
    <dgm:cxn modelId="{504A07B8-976B-42DE-83AE-78D2F682E73E}" srcId="{0BDD2C3F-9F64-4AFC-BDFA-99B0FD662495}" destId="{E5823E23-3AB8-41EF-BBF2-2E25D0EF8C5F}" srcOrd="4" destOrd="0" parTransId="{8E63E82D-1368-40F1-8140-B45D7178A20E}" sibTransId="{5F392A27-0BBA-4A84-AD42-881A753489DF}"/>
    <dgm:cxn modelId="{DEDF3986-9436-4C49-8F62-61BA3C47DC60}" srcId="{0BDD2C3F-9F64-4AFC-BDFA-99B0FD662495}" destId="{1DBF71A1-A201-4EA1-97EA-DB24F49F7E56}" srcOrd="3" destOrd="0" parTransId="{9DB2FCB8-C29E-4ED4-8FB6-0183F2586A47}" sibTransId="{9E15DBF5-A65E-4418-A7F5-AEB065A17EFD}"/>
    <dgm:cxn modelId="{564A34B1-0AE4-4F2F-A6AD-F461CA32B386}" type="presOf" srcId="{1DBF71A1-A201-4EA1-97EA-DB24F49F7E56}" destId="{B80B054A-6F89-48AB-AE26-0079B56D1C05}" srcOrd="0" destOrd="0" presId="urn:microsoft.com/office/officeart/2005/8/layout/matrix2"/>
    <dgm:cxn modelId="{BEF3E33D-AAE3-46D0-B803-64930AD31E3F}" type="presOf" srcId="{0BDD2C3F-9F64-4AFC-BDFA-99B0FD662495}" destId="{409AB205-CA75-4F34-9950-D1778ABE0C5D}" srcOrd="0" destOrd="0" presId="urn:microsoft.com/office/officeart/2005/8/layout/matrix2"/>
    <dgm:cxn modelId="{4FB5C9DF-4B52-4998-B9D4-363D930A77F4}" srcId="{0BDD2C3F-9F64-4AFC-BDFA-99B0FD662495}" destId="{66F65BFA-2C7D-4B52-A360-F48BEE6838C0}" srcOrd="2" destOrd="0" parTransId="{A5A0009A-D57B-405D-93E0-B435AAB5176B}" sibTransId="{ED537FEA-734A-412E-A77E-4BDBEF6A6C92}"/>
    <dgm:cxn modelId="{9115828E-064B-43A6-8B7B-73931DC5C463}" srcId="{0BDD2C3F-9F64-4AFC-BDFA-99B0FD662495}" destId="{192D9088-0E6C-46F1-9F85-A5FD4F11ECA9}" srcOrd="1" destOrd="0" parTransId="{12D3E03D-B243-4A51-BF2F-2464335A4416}" sibTransId="{8A095F39-0332-4410-8B60-A5C1F66041C0}"/>
    <dgm:cxn modelId="{9A5B3212-7BAB-4FE9-9B07-D3D74F23C04F}" type="presOf" srcId="{192D9088-0E6C-46F1-9F85-A5FD4F11ECA9}" destId="{97980B12-612D-45AF-96B7-86D66152C1E9}" srcOrd="0" destOrd="0" presId="urn:microsoft.com/office/officeart/2005/8/layout/matrix2"/>
    <dgm:cxn modelId="{10EDE197-4B72-41B3-B1C1-8D30D5A983A8}" type="presOf" srcId="{66F65BFA-2C7D-4B52-A360-F48BEE6838C0}" destId="{65245A7B-7C16-44E2-AEE8-3B675CFCEFDA}" srcOrd="0" destOrd="0" presId="urn:microsoft.com/office/officeart/2005/8/layout/matrix2"/>
    <dgm:cxn modelId="{8C593243-2BBC-4C4A-B2D6-B7295886EAC2}" srcId="{0BDD2C3F-9F64-4AFC-BDFA-99B0FD662495}" destId="{A6BA014C-D5CD-45B0-A6E8-DE38B4DCEFFA}" srcOrd="0" destOrd="0" parTransId="{E1017A9B-2BAD-4A79-858F-3F2A232CC5FC}" sibTransId="{636D1143-B90B-4888-9B22-17B0348BA51B}"/>
    <dgm:cxn modelId="{D3AC11BA-5E20-4F9D-929F-E3358BDBF945}" type="presParOf" srcId="{409AB205-CA75-4F34-9950-D1778ABE0C5D}" destId="{18D709CE-CC30-452B-94AF-D369BF8838EE}" srcOrd="0" destOrd="0" presId="urn:microsoft.com/office/officeart/2005/8/layout/matrix2"/>
    <dgm:cxn modelId="{0817766F-C16C-4491-9045-BC02702A200E}" type="presParOf" srcId="{409AB205-CA75-4F34-9950-D1778ABE0C5D}" destId="{7B103496-DA0E-4685-89BE-480B410F7FCF}" srcOrd="1" destOrd="0" presId="urn:microsoft.com/office/officeart/2005/8/layout/matrix2"/>
    <dgm:cxn modelId="{764F39F7-A350-4C1B-96AE-93B222A6DBC9}" type="presParOf" srcId="{409AB205-CA75-4F34-9950-D1778ABE0C5D}" destId="{97980B12-612D-45AF-96B7-86D66152C1E9}" srcOrd="2" destOrd="0" presId="urn:microsoft.com/office/officeart/2005/8/layout/matrix2"/>
    <dgm:cxn modelId="{DAC22198-C00F-4B18-B768-795D26CE1A4B}" type="presParOf" srcId="{409AB205-CA75-4F34-9950-D1778ABE0C5D}" destId="{65245A7B-7C16-44E2-AEE8-3B675CFCEFDA}" srcOrd="3" destOrd="0" presId="urn:microsoft.com/office/officeart/2005/8/layout/matrix2"/>
    <dgm:cxn modelId="{513F2096-2167-4CCA-9BEC-1389BA467F57}" type="presParOf" srcId="{409AB205-CA75-4F34-9950-D1778ABE0C5D}" destId="{B80B054A-6F89-48AB-AE26-0079B56D1C05}"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709CE-CC30-452B-94AF-D369BF8838EE}">
      <dsp:nvSpPr>
        <dsp:cNvPr id="0" name=""/>
        <dsp:cNvSpPr/>
      </dsp:nvSpPr>
      <dsp:spPr>
        <a:xfrm>
          <a:off x="420687" y="0"/>
          <a:ext cx="4773613" cy="4773613"/>
        </a:xfrm>
        <a:prstGeom prst="quadArrow">
          <a:avLst>
            <a:gd name="adj1" fmla="val 2000"/>
            <a:gd name="adj2" fmla="val 4000"/>
            <a:gd name="adj3" fmla="val 5000"/>
          </a:avLst>
        </a:prstGeom>
        <a:gradFill rotWithShape="0">
          <a:gsLst>
            <a:gs pos="0">
              <a:schemeClr val="accent2">
                <a:tint val="40000"/>
                <a:hueOff val="0"/>
                <a:satOff val="0"/>
                <a:lumOff val="0"/>
                <a:alphaOff val="0"/>
                <a:satMod val="103000"/>
                <a:lumMod val="102000"/>
                <a:tint val="94000"/>
              </a:schemeClr>
            </a:gs>
            <a:gs pos="50000">
              <a:schemeClr val="accent2">
                <a:tint val="40000"/>
                <a:hueOff val="0"/>
                <a:satOff val="0"/>
                <a:lumOff val="0"/>
                <a:alphaOff val="0"/>
                <a:satMod val="110000"/>
                <a:lumMod val="100000"/>
                <a:shade val="100000"/>
              </a:schemeClr>
            </a:gs>
            <a:gs pos="100000">
              <a:schemeClr val="accent2">
                <a:tint val="4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7B103496-DA0E-4685-89BE-480B410F7FCF}">
      <dsp:nvSpPr>
        <dsp:cNvPr id="0" name=""/>
        <dsp:cNvSpPr/>
      </dsp:nvSpPr>
      <dsp:spPr>
        <a:xfrm>
          <a:off x="730971" y="310284"/>
          <a:ext cx="1909445" cy="1909445"/>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solidFill>
            <a:schemeClr val="tx1"/>
          </a:solid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0" i="0" kern="1200" dirty="0">
              <a:latin typeface="Constantia (Body)"/>
            </a:rPr>
            <a:t>Shape : 269 rows and 71 columns.</a:t>
          </a:r>
        </a:p>
      </dsp:txBody>
      <dsp:txXfrm>
        <a:off x="824182" y="403495"/>
        <a:ext cx="1723023" cy="1723023"/>
      </dsp:txXfrm>
    </dsp:sp>
    <dsp:sp modelId="{97980B12-612D-45AF-96B7-86D66152C1E9}">
      <dsp:nvSpPr>
        <dsp:cNvPr id="0" name=""/>
        <dsp:cNvSpPr/>
      </dsp:nvSpPr>
      <dsp:spPr>
        <a:xfrm>
          <a:off x="2974569" y="310284"/>
          <a:ext cx="1909445" cy="1909445"/>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0" i="0" kern="1200" dirty="0">
              <a:latin typeface="Constantia (Body)"/>
            </a:rPr>
            <a:t>No null values present.</a:t>
          </a:r>
          <a:endParaRPr lang="en-US" sz="1600" kern="1200" dirty="0">
            <a:latin typeface="Constantia (Body)"/>
          </a:endParaRPr>
        </a:p>
      </dsp:txBody>
      <dsp:txXfrm>
        <a:off x="3067780" y="403495"/>
        <a:ext cx="1723023" cy="1723023"/>
      </dsp:txXfrm>
    </dsp:sp>
    <dsp:sp modelId="{65245A7B-7C16-44E2-AEE8-3B675CFCEFDA}">
      <dsp:nvSpPr>
        <dsp:cNvPr id="0" name=""/>
        <dsp:cNvSpPr/>
      </dsp:nvSpPr>
      <dsp:spPr>
        <a:xfrm>
          <a:off x="730971" y="2553882"/>
          <a:ext cx="1909445" cy="1909445"/>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b="0" i="0" kern="1200" dirty="0">
              <a:latin typeface="Constantia (Body)"/>
            </a:rPr>
            <a:t>22% duplicate fields/records found.</a:t>
          </a:r>
          <a:endParaRPr lang="en-US" sz="1600" kern="1200" dirty="0">
            <a:latin typeface="Constantia (Body)"/>
          </a:endParaRPr>
        </a:p>
      </dsp:txBody>
      <dsp:txXfrm>
        <a:off x="824182" y="2647093"/>
        <a:ext cx="1723023" cy="1723023"/>
      </dsp:txXfrm>
    </dsp:sp>
    <dsp:sp modelId="{B80B054A-6F89-48AB-AE26-0079B56D1C05}">
      <dsp:nvSpPr>
        <dsp:cNvPr id="0" name=""/>
        <dsp:cNvSpPr/>
      </dsp:nvSpPr>
      <dsp:spPr>
        <a:xfrm>
          <a:off x="2974569" y="2553882"/>
          <a:ext cx="1909445" cy="1909445"/>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b="0" i="0" kern="1200" dirty="0">
              <a:latin typeface="Constantia (Body)"/>
            </a:rPr>
            <a:t>Datatypes of all the columns are objects except for the “Pin Code" column which has integers.</a:t>
          </a:r>
          <a:endParaRPr lang="en-US" sz="1600" kern="1200" dirty="0">
            <a:latin typeface="Constantia (Body)"/>
          </a:endParaRPr>
        </a:p>
      </dsp:txBody>
      <dsp:txXfrm>
        <a:off x="3067780" y="2647093"/>
        <a:ext cx="1723023" cy="1723023"/>
      </dsp:txXfrm>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png>
</file>

<file path=ppt/media/image12.png>
</file>

<file path=ppt/media/image13.png>
</file>

<file path=ppt/media/image14.gif>
</file>

<file path=ppt/media/image15.gif>
</file>

<file path=ppt/media/image16.gif>
</file>

<file path=ppt/media/image17.gi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7F20C-A8CB-457C-A692-5F0F835E5A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C665185-D13E-416B-A74A-C788198A1D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A2AB4F-6D71-4AA0-8C51-6D6004788CEC}"/>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5" name="Footer Placeholder 4">
            <a:extLst>
              <a:ext uri="{FF2B5EF4-FFF2-40B4-BE49-F238E27FC236}">
                <a16:creationId xmlns:a16="http://schemas.microsoft.com/office/drawing/2014/main" id="{406CD230-9749-4E27-8F71-C98CD04CED5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5E3A0B-96A8-4525-92CE-4850DE1E7787}"/>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3357939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69818-1AE1-4E02-A60A-DB7535AE47EF}"/>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7916B27-DAC9-46C2-8BAD-AEC1247530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878FD79-042E-49DF-AA9A-83DA5C08AA4E}"/>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5" name="Footer Placeholder 4">
            <a:extLst>
              <a:ext uri="{FF2B5EF4-FFF2-40B4-BE49-F238E27FC236}">
                <a16:creationId xmlns:a16="http://schemas.microsoft.com/office/drawing/2014/main" id="{128EBC3B-24B2-40E7-8A08-F4F92DB7035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E969C57-CB1E-4490-A55E-B711CC58F680}"/>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415053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548FBA-6925-4951-8F07-AA59602D022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82F0BDF-010A-46E6-82C4-2326863D45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D48CAC3-0E1A-46C8-9123-C194A170596E}"/>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5" name="Footer Placeholder 4">
            <a:extLst>
              <a:ext uri="{FF2B5EF4-FFF2-40B4-BE49-F238E27FC236}">
                <a16:creationId xmlns:a16="http://schemas.microsoft.com/office/drawing/2014/main" id="{8512376C-FABE-4019-959E-E0DF21E545C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4FC0E87-F8D1-4234-AC89-90225BD98E6C}"/>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4030691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A1FA0-84C1-47A5-971D-1CD5764242D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F1810E2-39E7-4F21-AD81-F622BF7F33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302A2B-CE93-4576-93BE-A5D37A8DC9A0}"/>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5" name="Footer Placeholder 4">
            <a:extLst>
              <a:ext uri="{FF2B5EF4-FFF2-40B4-BE49-F238E27FC236}">
                <a16:creationId xmlns:a16="http://schemas.microsoft.com/office/drawing/2014/main" id="{53B12941-5244-4AEF-935D-781AE9FC5AA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85C0B4D-E8A4-415E-AB71-166F2E4EC5B9}"/>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2122450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FB02C-E888-4E1B-8E32-E97C812CCE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B1E0F8C9-B3CC-48F4-AF5C-02A8A84220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E28C4F-E984-4B2F-8FBE-681F5D3C3FBC}"/>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5" name="Footer Placeholder 4">
            <a:extLst>
              <a:ext uri="{FF2B5EF4-FFF2-40B4-BE49-F238E27FC236}">
                <a16:creationId xmlns:a16="http://schemas.microsoft.com/office/drawing/2014/main" id="{18EB6DE1-F25B-4976-9571-FE6BB77D863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D6F06A0-2D32-490F-9DD0-CAEF68240709}"/>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3239479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C1049-E817-4B24-A304-B01E8A18EB2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0C9F16F-55C1-4AEA-82FC-BEB109F981A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EE430D9-15C9-4824-BBC2-0B85A8D010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AA39551-0E82-4C76-A915-4220559C8142}"/>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6" name="Footer Placeholder 5">
            <a:extLst>
              <a:ext uri="{FF2B5EF4-FFF2-40B4-BE49-F238E27FC236}">
                <a16:creationId xmlns:a16="http://schemas.microsoft.com/office/drawing/2014/main" id="{0CD1684A-09A7-4727-A251-05BC2947BBC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CD9D9C7-B89A-41D3-AB57-4D7EE65CDB88}"/>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2196751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CE283-9CF6-4BD8-867F-60F9B2E9C5A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20D8D08-28CA-4FFF-B2C3-CBCECDA561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DBB889-586B-4C4A-9350-51FA387160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6654F48E-9CAE-414D-A30B-605E9B0A21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FAB6E6-3DFE-4C47-98ED-9EC1687F25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2D51C93-B04C-4FD8-BFCE-CCF03C8629BC}"/>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8" name="Footer Placeholder 7">
            <a:extLst>
              <a:ext uri="{FF2B5EF4-FFF2-40B4-BE49-F238E27FC236}">
                <a16:creationId xmlns:a16="http://schemas.microsoft.com/office/drawing/2014/main" id="{9131A24B-A735-498A-B391-F5360BCE0B5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F72CA5B-8742-44F8-8E0F-618945BF6BD7}"/>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4010893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CC17E-A3E7-4E8A-B87D-6227CF795FB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CBB3A11D-1539-43ED-A454-85BE0CAB5048}"/>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4" name="Footer Placeholder 3">
            <a:extLst>
              <a:ext uri="{FF2B5EF4-FFF2-40B4-BE49-F238E27FC236}">
                <a16:creationId xmlns:a16="http://schemas.microsoft.com/office/drawing/2014/main" id="{3E0147DF-5580-4FC3-8FE3-4956AC2EE363}"/>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1B13C68-42DA-4D44-A085-7F9DBC13684A}"/>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357892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7A4DC4-1E9B-4B2A-826A-6ECD1018D4A7}"/>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3" name="Footer Placeholder 2">
            <a:extLst>
              <a:ext uri="{FF2B5EF4-FFF2-40B4-BE49-F238E27FC236}">
                <a16:creationId xmlns:a16="http://schemas.microsoft.com/office/drawing/2014/main" id="{38A6576B-888C-4A4F-9A48-3F2397AD0B2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7A387AD-14E8-4EAD-8A90-1CB49B88FAA7}"/>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652438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0394B-B404-4C75-9F21-39727BC16C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BC6551B-7D71-4391-8365-70B9D6207D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582CB1F9-DD06-42EB-A20C-B3F10CD258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4C81D0-D263-47D4-8645-31DD536AA511}"/>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6" name="Footer Placeholder 5">
            <a:extLst>
              <a:ext uri="{FF2B5EF4-FFF2-40B4-BE49-F238E27FC236}">
                <a16:creationId xmlns:a16="http://schemas.microsoft.com/office/drawing/2014/main" id="{611599C8-355E-48E3-ADD0-02076A4B0B3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EC115D4-87D5-4037-AB2F-7F02CB743AB1}"/>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3048672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D24D8-3B6D-470C-B31F-3637EECD8F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C7B1EF7-7A89-4C59-92B1-DD069EB375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3FB5C76-3128-4F71-83E3-420057D07C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47A987-4C3E-46EA-8F38-94FE23A3C54A}"/>
              </a:ext>
            </a:extLst>
          </p:cNvPr>
          <p:cNvSpPr>
            <a:spLocks noGrp="1"/>
          </p:cNvSpPr>
          <p:nvPr>
            <p:ph type="dt" sz="half" idx="10"/>
          </p:nvPr>
        </p:nvSpPr>
        <p:spPr/>
        <p:txBody>
          <a:bodyPr/>
          <a:lstStyle/>
          <a:p>
            <a:fld id="{092D0D75-DB21-452E-8C2B-942D13513E0F}" type="datetimeFigureOut">
              <a:rPr lang="en-GB" smtClean="0"/>
              <a:t>16/11/2022</a:t>
            </a:fld>
            <a:endParaRPr lang="en-GB"/>
          </a:p>
        </p:txBody>
      </p:sp>
      <p:sp>
        <p:nvSpPr>
          <p:cNvPr id="6" name="Footer Placeholder 5">
            <a:extLst>
              <a:ext uri="{FF2B5EF4-FFF2-40B4-BE49-F238E27FC236}">
                <a16:creationId xmlns:a16="http://schemas.microsoft.com/office/drawing/2014/main" id="{6BBE2555-18B3-42C6-9486-C5C12FEDAEC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C2542F0-0C38-4667-90DE-32940E950183}"/>
              </a:ext>
            </a:extLst>
          </p:cNvPr>
          <p:cNvSpPr>
            <a:spLocks noGrp="1"/>
          </p:cNvSpPr>
          <p:nvPr>
            <p:ph type="sldNum" sz="quarter" idx="12"/>
          </p:nvPr>
        </p:nvSpPr>
        <p:spPr/>
        <p:txBody>
          <a:bodyPr/>
          <a:lstStyle/>
          <a:p>
            <a:fld id="{FC11FF52-C4A4-455D-B747-09BFD1319B64}" type="slidenum">
              <a:rPr lang="en-GB" smtClean="0"/>
              <a:t>‹#›</a:t>
            </a:fld>
            <a:endParaRPr lang="en-GB"/>
          </a:p>
        </p:txBody>
      </p:sp>
    </p:spTree>
    <p:extLst>
      <p:ext uri="{BB962C8B-B14F-4D97-AF65-F5344CB8AC3E}">
        <p14:creationId xmlns:p14="http://schemas.microsoft.com/office/powerpoint/2010/main" val="621207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9696"/>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CC4F84-1285-40FE-BF4F-4301AA097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D79C56C-AE7D-4EA7-99C0-CC8701E740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75FBEDA-9E9D-402E-8569-8DA5F245FC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2D0D75-DB21-452E-8C2B-942D13513E0F}" type="datetimeFigureOut">
              <a:rPr lang="en-GB" smtClean="0"/>
              <a:t>16/11/2022</a:t>
            </a:fld>
            <a:endParaRPr lang="en-GB"/>
          </a:p>
        </p:txBody>
      </p:sp>
      <p:sp>
        <p:nvSpPr>
          <p:cNvPr id="5" name="Footer Placeholder 4">
            <a:extLst>
              <a:ext uri="{FF2B5EF4-FFF2-40B4-BE49-F238E27FC236}">
                <a16:creationId xmlns:a16="http://schemas.microsoft.com/office/drawing/2014/main" id="{F5BCE898-4BA1-40EC-902B-3AFC109BC7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0153D9E-27BE-4716-8224-FEC939A966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11FF52-C4A4-455D-B747-09BFD1319B64}" type="slidenum">
              <a:rPr lang="en-GB" smtClean="0"/>
              <a:t>‹#›</a:t>
            </a:fld>
            <a:endParaRPr lang="en-GB"/>
          </a:p>
        </p:txBody>
      </p:sp>
    </p:spTree>
    <p:extLst>
      <p:ext uri="{BB962C8B-B14F-4D97-AF65-F5344CB8AC3E}">
        <p14:creationId xmlns:p14="http://schemas.microsoft.com/office/powerpoint/2010/main" val="3043303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Freeform: Shape 133">
            <a:extLst>
              <a:ext uri="{FF2B5EF4-FFF2-40B4-BE49-F238E27FC236}">
                <a16:creationId xmlns:a16="http://schemas.microsoft.com/office/drawing/2014/main" id="{DC64C6C7-D7BE-4AC8-A527-0B790C1D3B92}"/>
              </a:ext>
            </a:extLst>
          </p:cNvPr>
          <p:cNvSpPr/>
          <p:nvPr/>
        </p:nvSpPr>
        <p:spPr>
          <a:xfrm rot="5400000">
            <a:off x="1239069" y="-1098279"/>
            <a:ext cx="6831676" cy="9080881"/>
          </a:xfrm>
          <a:custGeom>
            <a:avLst/>
            <a:gdLst>
              <a:gd name="connsiteX0" fmla="*/ 0 w 7147234"/>
              <a:gd name="connsiteY0" fmla="*/ 0 h 6901189"/>
              <a:gd name="connsiteX1" fmla="*/ 434951 w 7147234"/>
              <a:gd name="connsiteY1" fmla="*/ 0 h 6901189"/>
              <a:gd name="connsiteX2" fmla="*/ 7147233 w 7147234"/>
              <a:gd name="connsiteY2" fmla="*/ 6901188 h 6901189"/>
              <a:gd name="connsiteX3" fmla="*/ 7147233 w 7147234"/>
              <a:gd name="connsiteY3" fmla="*/ 6901188 h 6901189"/>
              <a:gd name="connsiteX4" fmla="*/ 7147234 w 7147234"/>
              <a:gd name="connsiteY4" fmla="*/ 6901189 h 6901189"/>
              <a:gd name="connsiteX5" fmla="*/ 0 w 7147234"/>
              <a:gd name="connsiteY5" fmla="*/ 6901189 h 6901189"/>
              <a:gd name="connsiteX6" fmla="*/ 0 w 7147234"/>
              <a:gd name="connsiteY6" fmla="*/ 0 h 690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7234" h="6901189">
                <a:moveTo>
                  <a:pt x="0" y="0"/>
                </a:moveTo>
                <a:lnTo>
                  <a:pt x="434951" y="0"/>
                </a:lnTo>
                <a:lnTo>
                  <a:pt x="7147233" y="6901188"/>
                </a:lnTo>
                <a:lnTo>
                  <a:pt x="7147233" y="6901188"/>
                </a:lnTo>
                <a:lnTo>
                  <a:pt x="7147234" y="6901189"/>
                </a:lnTo>
                <a:lnTo>
                  <a:pt x="0" y="6901189"/>
                </a:lnTo>
                <a:lnTo>
                  <a:pt x="0" y="0"/>
                </a:lnTo>
                <a:close/>
              </a:path>
            </a:pathLst>
          </a:custGeom>
          <a:solidFill>
            <a:srgbClr val="00999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133" name="Freeform: Shape 132">
            <a:extLst>
              <a:ext uri="{FF2B5EF4-FFF2-40B4-BE49-F238E27FC236}">
                <a16:creationId xmlns:a16="http://schemas.microsoft.com/office/drawing/2014/main" id="{C77EE49F-4ABF-4EE0-BEFA-2FA1045EC50B}"/>
              </a:ext>
            </a:extLst>
          </p:cNvPr>
          <p:cNvSpPr/>
          <p:nvPr/>
        </p:nvSpPr>
        <p:spPr>
          <a:xfrm>
            <a:off x="0" y="-118112"/>
            <a:ext cx="7147234" cy="6901189"/>
          </a:xfrm>
          <a:custGeom>
            <a:avLst/>
            <a:gdLst>
              <a:gd name="connsiteX0" fmla="*/ 0 w 7147234"/>
              <a:gd name="connsiteY0" fmla="*/ 0 h 6901189"/>
              <a:gd name="connsiteX1" fmla="*/ 434951 w 7147234"/>
              <a:gd name="connsiteY1" fmla="*/ 0 h 6901189"/>
              <a:gd name="connsiteX2" fmla="*/ 7147233 w 7147234"/>
              <a:gd name="connsiteY2" fmla="*/ 6901188 h 6901189"/>
              <a:gd name="connsiteX3" fmla="*/ 7147233 w 7147234"/>
              <a:gd name="connsiteY3" fmla="*/ 6901188 h 6901189"/>
              <a:gd name="connsiteX4" fmla="*/ 7147234 w 7147234"/>
              <a:gd name="connsiteY4" fmla="*/ 6901189 h 6901189"/>
              <a:gd name="connsiteX5" fmla="*/ 0 w 7147234"/>
              <a:gd name="connsiteY5" fmla="*/ 6901189 h 6901189"/>
              <a:gd name="connsiteX6" fmla="*/ 0 w 7147234"/>
              <a:gd name="connsiteY6" fmla="*/ 0 h 690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7234" h="6901189">
                <a:moveTo>
                  <a:pt x="0" y="0"/>
                </a:moveTo>
                <a:lnTo>
                  <a:pt x="434951" y="0"/>
                </a:lnTo>
                <a:lnTo>
                  <a:pt x="7147233" y="6901188"/>
                </a:lnTo>
                <a:lnTo>
                  <a:pt x="7147233" y="6901188"/>
                </a:lnTo>
                <a:lnTo>
                  <a:pt x="7147234" y="6901189"/>
                </a:lnTo>
                <a:lnTo>
                  <a:pt x="0" y="6901189"/>
                </a:lnTo>
                <a:lnTo>
                  <a:pt x="0" y="0"/>
                </a:lnTo>
                <a:close/>
              </a:path>
            </a:pathLst>
          </a:cu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35" name="Rectangle 134">
            <a:extLst>
              <a:ext uri="{FF2B5EF4-FFF2-40B4-BE49-F238E27FC236}">
                <a16:creationId xmlns:a16="http://schemas.microsoft.com/office/drawing/2014/main" id="{BF65A361-7FAC-4BEF-AC98-DBE689EF8608}"/>
              </a:ext>
            </a:extLst>
          </p:cNvPr>
          <p:cNvSpPr/>
          <p:nvPr/>
        </p:nvSpPr>
        <p:spPr>
          <a:xfrm>
            <a:off x="838200" y="381000"/>
            <a:ext cx="10820073" cy="5911018"/>
          </a:xfrm>
          <a:prstGeom prst="rect">
            <a:avLst/>
          </a:prstGeom>
          <a:noFill/>
          <a:ln w="76200" cap="flat" cmpd="sng" algn="ctr">
            <a:solidFill>
              <a:srgbClr val="3D011D"/>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GB" b="1">
              <a:ln w="12700">
                <a:solidFill>
                  <a:schemeClr val="accent5"/>
                </a:solidFill>
                <a:prstDash val="solid"/>
              </a:ln>
              <a:pattFill prst="ltDnDiag">
                <a:fgClr>
                  <a:schemeClr val="accent5">
                    <a:lumMod val="60000"/>
                    <a:lumOff val="40000"/>
                  </a:schemeClr>
                </a:fgClr>
                <a:bgClr>
                  <a:schemeClr val="bg1"/>
                </a:bgClr>
              </a:pattFill>
            </a:endParaRPr>
          </a:p>
        </p:txBody>
      </p:sp>
      <p:sp>
        <p:nvSpPr>
          <p:cNvPr id="136" name="TextBox 135">
            <a:extLst>
              <a:ext uri="{FF2B5EF4-FFF2-40B4-BE49-F238E27FC236}">
                <a16:creationId xmlns:a16="http://schemas.microsoft.com/office/drawing/2014/main" id="{C34CAD82-CF5F-43D9-907B-C329E73F42DE}"/>
              </a:ext>
            </a:extLst>
          </p:cNvPr>
          <p:cNvSpPr txBox="1"/>
          <p:nvPr/>
        </p:nvSpPr>
        <p:spPr>
          <a:xfrm>
            <a:off x="940827" y="723835"/>
            <a:ext cx="5343063" cy="4585871"/>
          </a:xfrm>
          <a:prstGeom prst="rect">
            <a:avLst/>
          </a:prstGeom>
          <a:noFill/>
        </p:spPr>
        <p:txBody>
          <a:bodyPr wrap="square" rtlCol="0">
            <a:spAutoFit/>
          </a:bodyPr>
          <a:lstStyle/>
          <a:p>
            <a:r>
              <a:rPr lang="en-US" sz="3600" b="1" dirty="0">
                <a:latin typeface="Arial Black" panose="020B0A04020102020204" pitchFamily="34" charset="0"/>
              </a:rPr>
              <a:t>Customer Retention Case Study </a:t>
            </a:r>
            <a:r>
              <a:rPr lang="en-US" sz="3600" b="1" dirty="0" smtClean="0">
                <a:latin typeface="Arial Black" panose="020B0A04020102020204" pitchFamily="34" charset="0"/>
              </a:rPr>
              <a:t>Presentation</a:t>
            </a:r>
            <a:endParaRPr lang="en-GB" sz="4000" b="1" dirty="0">
              <a:solidFill>
                <a:srgbClr val="1D0120"/>
              </a:solidFill>
              <a:latin typeface="Arial Black" panose="020B0A04020102020204" pitchFamily="34" charset="0"/>
            </a:endParaRPr>
          </a:p>
          <a:p>
            <a:endParaRPr lang="en-GB" sz="4000" dirty="0">
              <a:solidFill>
                <a:srgbClr val="1D0120"/>
              </a:solidFill>
              <a:latin typeface="Arial Black" panose="020B0A04020102020204" pitchFamily="34" charset="0"/>
            </a:endParaRPr>
          </a:p>
          <a:p>
            <a:endParaRPr lang="en-GB" sz="4000" dirty="0">
              <a:solidFill>
                <a:srgbClr val="1D0120"/>
              </a:solidFill>
              <a:latin typeface="Arial Black" panose="020B0A04020102020204" pitchFamily="34" charset="0"/>
            </a:endParaRPr>
          </a:p>
          <a:p>
            <a:endParaRPr lang="en-GB" sz="4000" dirty="0">
              <a:solidFill>
                <a:srgbClr val="1D0120"/>
              </a:solidFill>
              <a:latin typeface="Arial Black" panose="020B0A04020102020204" pitchFamily="34" charset="0"/>
            </a:endParaRPr>
          </a:p>
          <a:p>
            <a:r>
              <a:rPr lang="en-GB" sz="3200" dirty="0">
                <a:solidFill>
                  <a:srgbClr val="1D0120"/>
                </a:solidFill>
                <a:latin typeface="Arial Black" panose="020B0A04020102020204" pitchFamily="34" charset="0"/>
              </a:rPr>
              <a:t>Prepared By: </a:t>
            </a:r>
          </a:p>
          <a:p>
            <a:r>
              <a:rPr lang="en-GB" sz="3200" dirty="0" smtClean="0">
                <a:solidFill>
                  <a:srgbClr val="1D0120"/>
                </a:solidFill>
                <a:latin typeface="Arial Black" panose="020B0A04020102020204" pitchFamily="34" charset="0"/>
              </a:rPr>
              <a:t>Amit Pawar</a:t>
            </a:r>
            <a:endParaRPr lang="en-GB" sz="3200" dirty="0">
              <a:solidFill>
                <a:srgbClr val="1D0120"/>
              </a:solidFill>
              <a:latin typeface="Arial Black" panose="020B0A0402010202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0376" y="381000"/>
            <a:ext cx="5077897" cy="2793681"/>
          </a:xfrm>
          <a:prstGeom prst="rect">
            <a:avLst/>
          </a:prstGeom>
        </p:spPr>
      </p:pic>
    </p:spTree>
    <p:extLst>
      <p:ext uri="{BB962C8B-B14F-4D97-AF65-F5344CB8AC3E}">
        <p14:creationId xmlns:p14="http://schemas.microsoft.com/office/powerpoint/2010/main" val="3356873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8D8DD-97C6-AA54-4F72-0310677AD0AE}"/>
              </a:ext>
            </a:extLst>
          </p:cNvPr>
          <p:cNvSpPr>
            <a:spLocks noGrp="1"/>
          </p:cNvSpPr>
          <p:nvPr>
            <p:ph type="title"/>
          </p:nvPr>
        </p:nvSpPr>
        <p:spPr/>
        <p:txBody>
          <a:bodyPr/>
          <a:lstStyle/>
          <a:p>
            <a:r>
              <a:rPr lang="en-US" dirty="0"/>
              <a:t>Bivariate Analysis:</a:t>
            </a:r>
            <a:endParaRPr lang="en-IN" dirty="0"/>
          </a:p>
        </p:txBody>
      </p:sp>
      <p:pic>
        <p:nvPicPr>
          <p:cNvPr id="9" name="Content Placeholder 8">
            <a:extLst>
              <a:ext uri="{FF2B5EF4-FFF2-40B4-BE49-F238E27FC236}">
                <a16:creationId xmlns:a16="http://schemas.microsoft.com/office/drawing/2014/main" id="{8F8F48FC-981F-18F8-654E-A6FD7FB508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6817" y="1093509"/>
            <a:ext cx="8069344" cy="5628133"/>
          </a:xfrm>
        </p:spPr>
      </p:pic>
      <p:sp>
        <p:nvSpPr>
          <p:cNvPr id="4" name="Content Placeholder 2">
            <a:extLst>
              <a:ext uri="{FF2B5EF4-FFF2-40B4-BE49-F238E27FC236}">
                <a16:creationId xmlns:a16="http://schemas.microsoft.com/office/drawing/2014/main" id="{1E91F8D1-E938-D005-ED6A-355A17DBE3D4}"/>
              </a:ext>
            </a:extLst>
          </p:cNvPr>
          <p:cNvSpPr txBox="1">
            <a:spLocks/>
          </p:cNvSpPr>
          <p:nvPr/>
        </p:nvSpPr>
        <p:spPr>
          <a:xfrm>
            <a:off x="838200" y="1799808"/>
            <a:ext cx="506529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7" name="Content Placeholder 2">
            <a:extLst>
              <a:ext uri="{FF2B5EF4-FFF2-40B4-BE49-F238E27FC236}">
                <a16:creationId xmlns:a16="http://schemas.microsoft.com/office/drawing/2014/main" id="{280B4952-0A6A-FF4F-4524-2E9FD1FACC13}"/>
              </a:ext>
            </a:extLst>
          </p:cNvPr>
          <p:cNvSpPr txBox="1">
            <a:spLocks/>
          </p:cNvSpPr>
          <p:nvPr/>
        </p:nvSpPr>
        <p:spPr>
          <a:xfrm>
            <a:off x="838199" y="1825625"/>
            <a:ext cx="506529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10" name="Text Placeholder 3">
            <a:extLst>
              <a:ext uri="{FF2B5EF4-FFF2-40B4-BE49-F238E27FC236}">
                <a16:creationId xmlns:a16="http://schemas.microsoft.com/office/drawing/2014/main" id="{CC49BAA6-E6F9-870C-B05E-5220C32E1988}"/>
              </a:ext>
            </a:extLst>
          </p:cNvPr>
          <p:cNvSpPr txBox="1">
            <a:spLocks/>
          </p:cNvSpPr>
          <p:nvPr/>
        </p:nvSpPr>
        <p:spPr>
          <a:xfrm>
            <a:off x="8509740" y="2004951"/>
            <a:ext cx="2844060" cy="4165600"/>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Using the count plot along with the hue parameter I was able to generate analysis details comparing 2 columns of the dataset where the hue remained constant while the other one kept changing inside a loop.</a:t>
            </a:r>
          </a:p>
          <a:p>
            <a:endParaRPr lang="en-US" sz="2000" dirty="0"/>
          </a:p>
          <a:p>
            <a:r>
              <a:rPr lang="en-US" sz="2000" dirty="0"/>
              <a:t>The hue used in this plot is the “Gender” column showing the legend accordingly.</a:t>
            </a:r>
            <a:endParaRPr lang="en-IN" sz="2000" dirty="0"/>
          </a:p>
        </p:txBody>
      </p:sp>
    </p:spTree>
    <p:extLst>
      <p:ext uri="{BB962C8B-B14F-4D97-AF65-F5344CB8AC3E}">
        <p14:creationId xmlns:p14="http://schemas.microsoft.com/office/powerpoint/2010/main" val="179290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CF3F-3DA7-C66C-6E0F-DBC0853DDDF3}"/>
              </a:ext>
            </a:extLst>
          </p:cNvPr>
          <p:cNvSpPr>
            <a:spLocks noGrp="1"/>
          </p:cNvSpPr>
          <p:nvPr>
            <p:ph type="title"/>
          </p:nvPr>
        </p:nvSpPr>
        <p:spPr/>
        <p:txBody>
          <a:bodyPr/>
          <a:lstStyle/>
          <a:p>
            <a:r>
              <a:rPr lang="en-US" dirty="0"/>
              <a:t>Bivariate Analysis:</a:t>
            </a:r>
            <a:endParaRPr lang="en-IN" dirty="0"/>
          </a:p>
        </p:txBody>
      </p:sp>
      <p:pic>
        <p:nvPicPr>
          <p:cNvPr id="10" name="Content Placeholder 9">
            <a:extLst>
              <a:ext uri="{FF2B5EF4-FFF2-40B4-BE49-F238E27FC236}">
                <a16:creationId xmlns:a16="http://schemas.microsoft.com/office/drawing/2014/main" id="{2691DE90-2F88-31AC-C3C3-197EF11023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963" y="744718"/>
            <a:ext cx="8182449" cy="6042581"/>
          </a:xfrm>
        </p:spPr>
      </p:pic>
      <p:sp>
        <p:nvSpPr>
          <p:cNvPr id="6" name="Text Placeholder 3">
            <a:extLst>
              <a:ext uri="{FF2B5EF4-FFF2-40B4-BE49-F238E27FC236}">
                <a16:creationId xmlns:a16="http://schemas.microsoft.com/office/drawing/2014/main" id="{4ABCCE14-7606-A77D-7683-2C151BDFDBD9}"/>
              </a:ext>
            </a:extLst>
          </p:cNvPr>
          <p:cNvSpPr txBox="1">
            <a:spLocks/>
          </p:cNvSpPr>
          <p:nvPr/>
        </p:nvSpPr>
        <p:spPr>
          <a:xfrm>
            <a:off x="8380412" y="1804633"/>
            <a:ext cx="2844060" cy="4165600"/>
          </a:xfrm>
          <a:prstGeom prst="rect">
            <a:avLst/>
          </a:prstGeom>
        </p:spPr>
        <p:txBody>
          <a:bodyP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Using the count plot along with the hue parameter I was able to generate analysis details comparing 2 columns of the dataset where the hue remained constant while the other one kept changing inside a loop.</a:t>
            </a:r>
          </a:p>
          <a:p>
            <a:endParaRPr lang="en-US" dirty="0"/>
          </a:p>
          <a:p>
            <a:r>
              <a:rPr lang="en-US" dirty="0"/>
              <a:t>The hue used in this plot is the “Age” column showing the legend accordingly.</a:t>
            </a:r>
            <a:endParaRPr lang="en-IN" dirty="0"/>
          </a:p>
          <a:p>
            <a:endParaRPr lang="en-IN" dirty="0"/>
          </a:p>
        </p:txBody>
      </p:sp>
    </p:spTree>
    <p:extLst>
      <p:ext uri="{BB962C8B-B14F-4D97-AF65-F5344CB8AC3E}">
        <p14:creationId xmlns:p14="http://schemas.microsoft.com/office/powerpoint/2010/main" val="2944234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6D54-F8B1-0DD3-E407-415814A7FA2E}"/>
              </a:ext>
            </a:extLst>
          </p:cNvPr>
          <p:cNvSpPr>
            <a:spLocks noGrp="1"/>
          </p:cNvSpPr>
          <p:nvPr>
            <p:ph type="title"/>
          </p:nvPr>
        </p:nvSpPr>
        <p:spPr/>
        <p:txBody>
          <a:bodyPr/>
          <a:lstStyle/>
          <a:p>
            <a:r>
              <a:rPr lang="en-US" dirty="0"/>
              <a:t>Bivariate Analysis:</a:t>
            </a:r>
            <a:endParaRPr lang="en-IN" dirty="0"/>
          </a:p>
        </p:txBody>
      </p:sp>
      <p:pic>
        <p:nvPicPr>
          <p:cNvPr id="5" name="Content Placeholder 4">
            <a:extLst>
              <a:ext uri="{FF2B5EF4-FFF2-40B4-BE49-F238E27FC236}">
                <a16:creationId xmlns:a16="http://schemas.microsoft.com/office/drawing/2014/main" id="{4AF6007B-9F30-3376-FA4F-614C8DCC9C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109" y="725865"/>
            <a:ext cx="8295588" cy="6042580"/>
          </a:xfrm>
        </p:spPr>
      </p:pic>
      <p:sp>
        <p:nvSpPr>
          <p:cNvPr id="6" name="Text Placeholder 3">
            <a:extLst>
              <a:ext uri="{FF2B5EF4-FFF2-40B4-BE49-F238E27FC236}">
                <a16:creationId xmlns:a16="http://schemas.microsoft.com/office/drawing/2014/main" id="{F4ABF9D6-7F9E-6651-E723-D13A20E94626}"/>
              </a:ext>
            </a:extLst>
          </p:cNvPr>
          <p:cNvSpPr txBox="1">
            <a:spLocks/>
          </p:cNvSpPr>
          <p:nvPr/>
        </p:nvSpPr>
        <p:spPr>
          <a:xfrm>
            <a:off x="8380412" y="1801920"/>
            <a:ext cx="2844060" cy="4165600"/>
          </a:xfrm>
          <a:prstGeom prst="rect">
            <a:avLst/>
          </a:prstGeom>
        </p:spPr>
        <p:txBody>
          <a:bodyP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Using the count plot along with the hue parameter I was able to generate analysis details comparing 2 columns of the dataset where the hue remained constant while the other one kept changing inside a loop.</a:t>
            </a:r>
          </a:p>
          <a:p>
            <a:endParaRPr lang="en-US"/>
          </a:p>
          <a:p>
            <a:r>
              <a:rPr lang="en-US"/>
              <a:t>The hue used in this plot is the “City” column showing the legend accordingly.</a:t>
            </a:r>
            <a:endParaRPr lang="en-IN"/>
          </a:p>
          <a:p>
            <a:endParaRPr lang="en-IN" dirty="0"/>
          </a:p>
        </p:txBody>
      </p:sp>
    </p:spTree>
    <p:extLst>
      <p:ext uri="{BB962C8B-B14F-4D97-AF65-F5344CB8AC3E}">
        <p14:creationId xmlns:p14="http://schemas.microsoft.com/office/powerpoint/2010/main" val="2842981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9696"/>
        </a:solidFill>
        <a:effectLst/>
      </p:bgPr>
    </p:bg>
    <p:spTree>
      <p:nvGrpSpPr>
        <p:cNvPr id="1" name=""/>
        <p:cNvGrpSpPr/>
        <p:nvPr/>
      </p:nvGrpSpPr>
      <p:grpSpPr>
        <a:xfrm>
          <a:off x="0" y="0"/>
          <a:ext cx="0" cy="0"/>
          <a:chOff x="0" y="0"/>
          <a:chExt cx="0" cy="0"/>
        </a:xfrm>
      </p:grpSpPr>
      <p:grpSp>
        <p:nvGrpSpPr>
          <p:cNvPr id="137" name="Group 136">
            <a:extLst>
              <a:ext uri="{FF2B5EF4-FFF2-40B4-BE49-F238E27FC236}">
                <a16:creationId xmlns:a16="http://schemas.microsoft.com/office/drawing/2014/main" id="{C12DCE08-CB6E-4817-97CB-3CF6BA3650CA}"/>
              </a:ext>
            </a:extLst>
          </p:cNvPr>
          <p:cNvGrpSpPr/>
          <p:nvPr/>
        </p:nvGrpSpPr>
        <p:grpSpPr>
          <a:xfrm>
            <a:off x="259636" y="771487"/>
            <a:ext cx="1499938" cy="2726088"/>
            <a:chOff x="332544" y="513912"/>
            <a:chExt cx="1499938" cy="2726088"/>
          </a:xfrm>
        </p:grpSpPr>
        <p:grpSp>
          <p:nvGrpSpPr>
            <p:cNvPr id="127" name="Group 126">
              <a:extLst>
                <a:ext uri="{FF2B5EF4-FFF2-40B4-BE49-F238E27FC236}">
                  <a16:creationId xmlns:a16="http://schemas.microsoft.com/office/drawing/2014/main" id="{A6F28316-AB96-4086-B457-227CAEFA18E9}"/>
                </a:ext>
              </a:extLst>
            </p:cNvPr>
            <p:cNvGrpSpPr/>
            <p:nvPr/>
          </p:nvGrpSpPr>
          <p:grpSpPr>
            <a:xfrm>
              <a:off x="332544" y="513912"/>
              <a:ext cx="1499938" cy="2726088"/>
              <a:chOff x="332544" y="513912"/>
              <a:chExt cx="1499938" cy="2726088"/>
            </a:xfrm>
          </p:grpSpPr>
          <p:sp>
            <p:nvSpPr>
              <p:cNvPr id="68" name="Hexagon 67">
                <a:extLst>
                  <a:ext uri="{FF2B5EF4-FFF2-40B4-BE49-F238E27FC236}">
                    <a16:creationId xmlns:a16="http://schemas.microsoft.com/office/drawing/2014/main" id="{8008A802-E885-449A-BEBB-1E803DC13BCC}"/>
                  </a:ext>
                </a:extLst>
              </p:cNvPr>
              <p:cNvSpPr/>
              <p:nvPr/>
            </p:nvSpPr>
            <p:spPr>
              <a:xfrm rot="16200000">
                <a:off x="564983" y="2241000"/>
                <a:ext cx="918000" cy="1079999"/>
              </a:xfrm>
              <a:prstGeom prst="hexagon">
                <a:avLst>
                  <a:gd name="adj" fmla="val 50000"/>
                  <a:gd name="vf" fmla="val 115470"/>
                </a:avLst>
              </a:prstGeom>
              <a:gradFill>
                <a:gsLst>
                  <a:gs pos="0">
                    <a:schemeClr val="bg1"/>
                  </a:gs>
                  <a:gs pos="100000">
                    <a:schemeClr val="bg2">
                      <a:lumMod val="90000"/>
                    </a:schemeClr>
                  </a:gs>
                </a:gsLst>
                <a:path path="circle">
                  <a:fillToRect l="100000" b="100000"/>
                </a:path>
              </a:gradFill>
              <a:ln>
                <a:noFill/>
              </a:ln>
              <a:effectLst>
                <a:outerShdw blurRad="4445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Arrow: Pentagon 68">
                <a:extLst>
                  <a:ext uri="{FF2B5EF4-FFF2-40B4-BE49-F238E27FC236}">
                    <a16:creationId xmlns:a16="http://schemas.microsoft.com/office/drawing/2014/main" id="{27CDDD7E-D376-4BF5-B272-E10347032F21}"/>
                  </a:ext>
                </a:extLst>
              </p:cNvPr>
              <p:cNvSpPr/>
              <p:nvPr/>
            </p:nvSpPr>
            <p:spPr>
              <a:xfrm rot="5400000">
                <a:off x="148942" y="697514"/>
                <a:ext cx="1807200" cy="1439995"/>
              </a:xfrm>
              <a:prstGeom prst="homePlate">
                <a:avLst>
                  <a:gd name="adj" fmla="val 41648"/>
                </a:avLst>
              </a:prstGeom>
              <a:gradFill>
                <a:gsLst>
                  <a:gs pos="69000">
                    <a:srgbClr val="92D050"/>
                  </a:gs>
                  <a:gs pos="100000">
                    <a:schemeClr val="bg1">
                      <a:lumMod val="95000"/>
                    </a:schemeClr>
                  </a:gs>
                </a:gsLst>
                <a:path path="circle">
                  <a:fillToRect l="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1" name="Straight Connector 70">
                <a:extLst>
                  <a:ext uri="{FF2B5EF4-FFF2-40B4-BE49-F238E27FC236}">
                    <a16:creationId xmlns:a16="http://schemas.microsoft.com/office/drawing/2014/main" id="{A64F07FE-5137-4F09-9169-BC854B414DF9}"/>
                  </a:ext>
                </a:extLst>
              </p:cNvPr>
              <p:cNvCxnSpPr>
                <a:cxnSpLocks/>
              </p:cNvCxnSpPr>
              <p:nvPr/>
            </p:nvCxnSpPr>
            <p:spPr>
              <a:xfrm flipH="1">
                <a:off x="483985" y="1694939"/>
                <a:ext cx="1288555" cy="1063923"/>
              </a:xfrm>
              <a:prstGeom prst="line">
                <a:avLst/>
              </a:prstGeom>
              <a:ln w="38100" cap="rnd">
                <a:solidFill>
                  <a:schemeClr val="tx1">
                    <a:lumMod val="50000"/>
                    <a:lumOff val="50000"/>
                  </a:schemeClr>
                </a:solidFill>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48C9482A-87AC-4CD3-AE57-A9291D91C3E0}"/>
                  </a:ext>
                </a:extLst>
              </p:cNvPr>
              <p:cNvSpPr txBox="1"/>
              <p:nvPr/>
            </p:nvSpPr>
            <p:spPr>
              <a:xfrm>
                <a:off x="392486" y="587113"/>
                <a:ext cx="1439996" cy="1323439"/>
              </a:xfrm>
              <a:prstGeom prst="rect">
                <a:avLst/>
              </a:prstGeom>
              <a:noFill/>
            </p:spPr>
            <p:txBody>
              <a:bodyPr wrap="square" rtlCol="0">
                <a:spAutoFit/>
              </a:bodyPr>
              <a:lstStyle/>
              <a:p>
                <a:r>
                  <a:rPr lang="en-US" sz="2000" dirty="0" smtClean="0">
                    <a:latin typeface="Constantia (Body)"/>
                    <a:ea typeface="Cambria" panose="02040503050406030204" pitchFamily="18" charset="0"/>
                  </a:rPr>
                  <a:t>Buy </a:t>
                </a:r>
                <a:r>
                  <a:rPr lang="en-US" sz="2000" dirty="0">
                    <a:latin typeface="Constantia (Body)"/>
                    <a:ea typeface="Cambria" panose="02040503050406030204" pitchFamily="18" charset="0"/>
                  </a:rPr>
                  <a:t>other services from same company</a:t>
                </a:r>
                <a:endParaRPr lang="en-GB" sz="2000" b="1" dirty="0">
                  <a:solidFill>
                    <a:schemeClr val="bg1"/>
                  </a:solidFill>
                </a:endParaRPr>
              </a:p>
            </p:txBody>
          </p:sp>
        </p:grpSp>
        <p:pic>
          <p:nvPicPr>
            <p:cNvPr id="136" name="Picture 135">
              <a:extLst>
                <a:ext uri="{FF2B5EF4-FFF2-40B4-BE49-F238E27FC236}">
                  <a16:creationId xmlns:a16="http://schemas.microsoft.com/office/drawing/2014/main" id="{5AA83DCC-15B0-4F96-8DE1-E5F6B4144C8A}"/>
                </a:ext>
              </a:extLst>
            </p:cNvPr>
            <p:cNvPicPr>
              <a:picLocks noChangeAspect="1"/>
            </p:cNvPicPr>
            <p:nvPr/>
          </p:nvPicPr>
          <p:blipFill>
            <a:blip r:embed="rId2" cstate="hqprint">
              <a:biLevel thresh="50000"/>
              <a:extLst>
                <a:ext uri="{28A0092B-C50C-407E-A947-70E740481C1C}">
                  <a14:useLocalDpi xmlns:a14="http://schemas.microsoft.com/office/drawing/2010/main" val="0"/>
                </a:ext>
              </a:extLst>
            </a:blip>
            <a:stretch>
              <a:fillRect/>
            </a:stretch>
          </p:blipFill>
          <p:spPr>
            <a:xfrm>
              <a:off x="805911" y="2511455"/>
              <a:ext cx="540000" cy="581695"/>
            </a:xfrm>
            <a:prstGeom prst="rect">
              <a:avLst/>
            </a:prstGeom>
            <a:ln w="38100">
              <a:noFill/>
            </a:ln>
          </p:spPr>
        </p:pic>
      </p:grpSp>
      <p:grpSp>
        <p:nvGrpSpPr>
          <p:cNvPr id="140" name="Group 139">
            <a:extLst>
              <a:ext uri="{FF2B5EF4-FFF2-40B4-BE49-F238E27FC236}">
                <a16:creationId xmlns:a16="http://schemas.microsoft.com/office/drawing/2014/main" id="{C30175AC-D460-4E65-8194-D4C578737575}"/>
              </a:ext>
            </a:extLst>
          </p:cNvPr>
          <p:cNvGrpSpPr/>
          <p:nvPr/>
        </p:nvGrpSpPr>
        <p:grpSpPr>
          <a:xfrm>
            <a:off x="1847100" y="1460267"/>
            <a:ext cx="1341699" cy="2679733"/>
            <a:chOff x="1847100" y="1460267"/>
            <a:chExt cx="1341699" cy="2679733"/>
          </a:xfrm>
        </p:grpSpPr>
        <p:grpSp>
          <p:nvGrpSpPr>
            <p:cNvPr id="128" name="Group 127">
              <a:extLst>
                <a:ext uri="{FF2B5EF4-FFF2-40B4-BE49-F238E27FC236}">
                  <a16:creationId xmlns:a16="http://schemas.microsoft.com/office/drawing/2014/main" id="{C7EA2CF9-272D-4DFD-9259-D9CE8F1653AB}"/>
                </a:ext>
              </a:extLst>
            </p:cNvPr>
            <p:cNvGrpSpPr/>
            <p:nvPr/>
          </p:nvGrpSpPr>
          <p:grpSpPr>
            <a:xfrm>
              <a:off x="1847100" y="1460267"/>
              <a:ext cx="1341699" cy="2679733"/>
              <a:chOff x="1847100" y="1460267"/>
              <a:chExt cx="1341699" cy="2679733"/>
            </a:xfrm>
          </p:grpSpPr>
          <p:sp>
            <p:nvSpPr>
              <p:cNvPr id="75" name="Hexagon 74">
                <a:extLst>
                  <a:ext uri="{FF2B5EF4-FFF2-40B4-BE49-F238E27FC236}">
                    <a16:creationId xmlns:a16="http://schemas.microsoft.com/office/drawing/2014/main" id="{CDB8048A-14FB-4144-AA29-D2F1B9583315}"/>
                  </a:ext>
                </a:extLst>
              </p:cNvPr>
              <p:cNvSpPr/>
              <p:nvPr/>
            </p:nvSpPr>
            <p:spPr>
              <a:xfrm rot="16200000">
                <a:off x="2005125" y="3141142"/>
                <a:ext cx="917716" cy="1079999"/>
              </a:xfrm>
              <a:prstGeom prst="hexagon">
                <a:avLst>
                  <a:gd name="adj" fmla="val 50000"/>
                  <a:gd name="vf" fmla="val 115470"/>
                </a:avLst>
              </a:prstGeom>
              <a:gradFill>
                <a:gsLst>
                  <a:gs pos="0">
                    <a:schemeClr val="bg1"/>
                  </a:gs>
                  <a:gs pos="100000">
                    <a:schemeClr val="bg2">
                      <a:lumMod val="90000"/>
                    </a:schemeClr>
                  </a:gs>
                </a:gsLst>
                <a:path path="circle">
                  <a:fillToRect l="100000" b="100000"/>
                </a:path>
              </a:gradFill>
              <a:ln>
                <a:noFill/>
              </a:ln>
              <a:effectLst>
                <a:outerShdw blurRad="4445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Arrow: Pentagon 75">
                <a:extLst>
                  <a:ext uri="{FF2B5EF4-FFF2-40B4-BE49-F238E27FC236}">
                    <a16:creationId xmlns:a16="http://schemas.microsoft.com/office/drawing/2014/main" id="{C8331A45-A48C-4696-A370-3ABA58BA7D0C}"/>
                  </a:ext>
                </a:extLst>
              </p:cNvPr>
              <p:cNvSpPr/>
              <p:nvPr/>
            </p:nvSpPr>
            <p:spPr>
              <a:xfrm rot="5400000">
                <a:off x="1546075" y="1770359"/>
                <a:ext cx="1808183" cy="1188000"/>
              </a:xfrm>
              <a:prstGeom prst="homePlate">
                <a:avLst>
                  <a:gd name="adj" fmla="val 41648"/>
                </a:avLst>
              </a:prstGeom>
              <a:gradFill>
                <a:gsLst>
                  <a:gs pos="69000">
                    <a:srgbClr val="99190B"/>
                  </a:gs>
                  <a:gs pos="100000">
                    <a:schemeClr val="bg1">
                      <a:lumMod val="95000"/>
                    </a:schemeClr>
                  </a:gs>
                </a:gsLst>
                <a:path path="circle">
                  <a:fillToRect l="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05" name="Straight Connector 104">
                <a:extLst>
                  <a:ext uri="{FF2B5EF4-FFF2-40B4-BE49-F238E27FC236}">
                    <a16:creationId xmlns:a16="http://schemas.microsoft.com/office/drawing/2014/main" id="{5F8C1015-00DD-4AB3-AD2B-8196693D6FC5}"/>
                  </a:ext>
                </a:extLst>
              </p:cNvPr>
              <p:cNvCxnSpPr>
                <a:cxnSpLocks/>
              </p:cNvCxnSpPr>
              <p:nvPr/>
            </p:nvCxnSpPr>
            <p:spPr>
              <a:xfrm flipH="1">
                <a:off x="1923985" y="2758862"/>
                <a:ext cx="1079998" cy="912443"/>
              </a:xfrm>
              <a:prstGeom prst="line">
                <a:avLst/>
              </a:prstGeom>
              <a:ln w="38100" cap="rnd">
                <a:solidFill>
                  <a:schemeClr val="tx1">
                    <a:lumMod val="50000"/>
                    <a:lumOff val="50000"/>
                  </a:schemeClr>
                </a:solidFill>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F7E5BB09-2342-4C4E-BC2F-AB10BD513992}"/>
                  </a:ext>
                </a:extLst>
              </p:cNvPr>
              <p:cNvSpPr txBox="1"/>
              <p:nvPr/>
            </p:nvSpPr>
            <p:spPr>
              <a:xfrm>
                <a:off x="1847100" y="1641558"/>
                <a:ext cx="1341699" cy="1323439"/>
              </a:xfrm>
              <a:prstGeom prst="rect">
                <a:avLst/>
              </a:prstGeom>
              <a:noFill/>
            </p:spPr>
            <p:txBody>
              <a:bodyPr wrap="square" rtlCol="0">
                <a:spAutoFit/>
              </a:bodyPr>
              <a:lstStyle/>
              <a:p>
                <a:r>
                  <a:rPr lang="en-US" sz="2000" dirty="0">
                    <a:latin typeface="Constantia (Body)"/>
                    <a:ea typeface="Cambria" panose="02040503050406030204" pitchFamily="18" charset="0"/>
                  </a:rPr>
                  <a:t>less price/cost sensitive</a:t>
                </a:r>
              </a:p>
              <a:p>
                <a:r>
                  <a:rPr lang="en-GB" sz="2000" b="1" dirty="0" smtClean="0">
                    <a:solidFill>
                      <a:schemeClr val="bg1"/>
                    </a:solidFill>
                  </a:rPr>
                  <a:t> </a:t>
                </a:r>
                <a:endParaRPr lang="en-GB" sz="2000" b="1" dirty="0">
                  <a:solidFill>
                    <a:schemeClr val="bg1"/>
                  </a:solidFill>
                </a:endParaRPr>
              </a:p>
            </p:txBody>
          </p:sp>
        </p:grpSp>
        <p:pic>
          <p:nvPicPr>
            <p:cNvPr id="139" name="Picture 138">
              <a:extLst>
                <a:ext uri="{FF2B5EF4-FFF2-40B4-BE49-F238E27FC236}">
                  <a16:creationId xmlns:a16="http://schemas.microsoft.com/office/drawing/2014/main" id="{4473F0A5-FBAA-4DEC-BC5D-B804CC76CA07}"/>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2167747" y="3342714"/>
              <a:ext cx="540000" cy="540000"/>
            </a:xfrm>
            <a:prstGeom prst="rect">
              <a:avLst/>
            </a:prstGeom>
          </p:spPr>
        </p:pic>
      </p:grpSp>
      <p:grpSp>
        <p:nvGrpSpPr>
          <p:cNvPr id="143" name="Group 142">
            <a:extLst>
              <a:ext uri="{FF2B5EF4-FFF2-40B4-BE49-F238E27FC236}">
                <a16:creationId xmlns:a16="http://schemas.microsoft.com/office/drawing/2014/main" id="{8E2D8438-C392-440B-8DEE-4FFFF574C0BB}"/>
              </a:ext>
            </a:extLst>
          </p:cNvPr>
          <p:cNvGrpSpPr/>
          <p:nvPr/>
        </p:nvGrpSpPr>
        <p:grpSpPr>
          <a:xfrm>
            <a:off x="3363982" y="1952515"/>
            <a:ext cx="1450244" cy="2907485"/>
            <a:chOff x="3363982" y="1952515"/>
            <a:chExt cx="1450244" cy="2907485"/>
          </a:xfrm>
        </p:grpSpPr>
        <p:grpSp>
          <p:nvGrpSpPr>
            <p:cNvPr id="129" name="Group 128">
              <a:extLst>
                <a:ext uri="{FF2B5EF4-FFF2-40B4-BE49-F238E27FC236}">
                  <a16:creationId xmlns:a16="http://schemas.microsoft.com/office/drawing/2014/main" id="{D5E47F4E-4110-410A-B1E2-617B09549B5E}"/>
                </a:ext>
              </a:extLst>
            </p:cNvPr>
            <p:cNvGrpSpPr/>
            <p:nvPr/>
          </p:nvGrpSpPr>
          <p:grpSpPr>
            <a:xfrm>
              <a:off x="3363982" y="1952515"/>
              <a:ext cx="1450244" cy="2907485"/>
              <a:chOff x="3363982" y="1952515"/>
              <a:chExt cx="1450244" cy="2907485"/>
            </a:xfrm>
          </p:grpSpPr>
          <p:sp>
            <p:nvSpPr>
              <p:cNvPr id="83" name="Hexagon 82">
                <a:extLst>
                  <a:ext uri="{FF2B5EF4-FFF2-40B4-BE49-F238E27FC236}">
                    <a16:creationId xmlns:a16="http://schemas.microsoft.com/office/drawing/2014/main" id="{86E4F554-7511-4527-AF55-BA9162FB8609}"/>
                  </a:ext>
                </a:extLst>
              </p:cNvPr>
              <p:cNvSpPr/>
              <p:nvPr/>
            </p:nvSpPr>
            <p:spPr>
              <a:xfrm rot="16200000">
                <a:off x="3445125" y="3861142"/>
                <a:ext cx="917716" cy="1079999"/>
              </a:xfrm>
              <a:prstGeom prst="hexagon">
                <a:avLst>
                  <a:gd name="adj" fmla="val 50000"/>
                  <a:gd name="vf" fmla="val 115470"/>
                </a:avLst>
              </a:prstGeom>
              <a:gradFill>
                <a:gsLst>
                  <a:gs pos="0">
                    <a:schemeClr val="bg1"/>
                  </a:gs>
                  <a:gs pos="100000">
                    <a:schemeClr val="bg2">
                      <a:lumMod val="90000"/>
                    </a:schemeClr>
                  </a:gs>
                </a:gsLst>
                <a:path path="circle">
                  <a:fillToRect l="100000" b="100000"/>
                </a:path>
              </a:gradFill>
              <a:ln>
                <a:noFill/>
              </a:ln>
              <a:effectLst>
                <a:outerShdw blurRad="4445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Arrow: Pentagon 83">
                <a:extLst>
                  <a:ext uri="{FF2B5EF4-FFF2-40B4-BE49-F238E27FC236}">
                    <a16:creationId xmlns:a16="http://schemas.microsoft.com/office/drawing/2014/main" id="{0289C346-C7AF-4F13-B0D6-F150A11E7DE4}"/>
                  </a:ext>
                </a:extLst>
              </p:cNvPr>
              <p:cNvSpPr/>
              <p:nvPr/>
            </p:nvSpPr>
            <p:spPr>
              <a:xfrm rot="5400000">
                <a:off x="2999684" y="2316813"/>
                <a:ext cx="2178840" cy="1450244"/>
              </a:xfrm>
              <a:prstGeom prst="homePlate">
                <a:avLst>
                  <a:gd name="adj" fmla="val 41648"/>
                </a:avLst>
              </a:prstGeom>
              <a:gradFill>
                <a:gsLst>
                  <a:gs pos="69000">
                    <a:srgbClr val="0070C0"/>
                  </a:gs>
                  <a:gs pos="100000">
                    <a:schemeClr val="bg1">
                      <a:lumMod val="95000"/>
                    </a:schemeClr>
                  </a:gs>
                </a:gsLst>
                <a:path path="circle">
                  <a:fillToRect l="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06" name="Straight Connector 105">
                <a:extLst>
                  <a:ext uri="{FF2B5EF4-FFF2-40B4-BE49-F238E27FC236}">
                    <a16:creationId xmlns:a16="http://schemas.microsoft.com/office/drawing/2014/main" id="{E4D7397C-FC65-44C8-ABC8-E2155F6B7EA6}"/>
                  </a:ext>
                </a:extLst>
              </p:cNvPr>
              <p:cNvCxnSpPr>
                <a:cxnSpLocks/>
              </p:cNvCxnSpPr>
              <p:nvPr/>
            </p:nvCxnSpPr>
            <p:spPr>
              <a:xfrm flipH="1">
                <a:off x="3363985" y="3525689"/>
                <a:ext cx="1079998" cy="860212"/>
              </a:xfrm>
              <a:prstGeom prst="line">
                <a:avLst/>
              </a:prstGeom>
              <a:ln w="38100" cap="rnd">
                <a:solidFill>
                  <a:schemeClr val="tx1">
                    <a:lumMod val="50000"/>
                    <a:lumOff val="50000"/>
                  </a:schemeClr>
                </a:solidFill>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113FF6C4-806A-4EB5-BD40-B7D9D581B3C9}"/>
                  </a:ext>
                </a:extLst>
              </p:cNvPr>
              <p:cNvSpPr txBox="1"/>
              <p:nvPr/>
            </p:nvSpPr>
            <p:spPr>
              <a:xfrm>
                <a:off x="3475070" y="2125474"/>
                <a:ext cx="1271290" cy="2246769"/>
              </a:xfrm>
              <a:prstGeom prst="rect">
                <a:avLst/>
              </a:prstGeom>
              <a:noFill/>
            </p:spPr>
            <p:txBody>
              <a:bodyPr wrap="square" rtlCol="0">
                <a:spAutoFit/>
              </a:bodyPr>
              <a:lstStyle/>
              <a:p>
                <a:r>
                  <a:rPr lang="en-US" sz="2000" dirty="0" err="1" smtClean="0">
                    <a:latin typeface="Constantia (Body)"/>
                    <a:ea typeface="Cambria" panose="02040503050406030204" pitchFamily="18" charset="0"/>
                  </a:rPr>
                  <a:t>Saling</a:t>
                </a:r>
                <a:r>
                  <a:rPr lang="en-US" sz="2000" dirty="0" smtClean="0">
                    <a:latin typeface="Constantia (Body)"/>
                    <a:ea typeface="Cambria" panose="02040503050406030204" pitchFamily="18" charset="0"/>
                  </a:rPr>
                  <a:t> to an </a:t>
                </a:r>
                <a:r>
                  <a:rPr lang="en-US" sz="2000" dirty="0">
                    <a:latin typeface="Constantia (Body)"/>
                    <a:ea typeface="Cambria" panose="02040503050406030204" pitchFamily="18" charset="0"/>
                  </a:rPr>
                  <a:t>existing customer is 60-70%</a:t>
                </a:r>
              </a:p>
              <a:p>
                <a:endParaRPr lang="en-GB" sz="2000" b="1" dirty="0">
                  <a:solidFill>
                    <a:schemeClr val="bg1"/>
                  </a:solidFill>
                </a:endParaRPr>
              </a:p>
            </p:txBody>
          </p:sp>
        </p:grpSp>
        <p:pic>
          <p:nvPicPr>
            <p:cNvPr id="142" name="Picture 141">
              <a:extLst>
                <a:ext uri="{FF2B5EF4-FFF2-40B4-BE49-F238E27FC236}">
                  <a16:creationId xmlns:a16="http://schemas.microsoft.com/office/drawing/2014/main" id="{13A10B53-9FAB-4357-8504-AA5EA6B7A6C2}"/>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3598019" y="4140000"/>
              <a:ext cx="540000" cy="540000"/>
            </a:xfrm>
            <a:prstGeom prst="rect">
              <a:avLst/>
            </a:prstGeom>
          </p:spPr>
        </p:pic>
      </p:grpSp>
      <p:grpSp>
        <p:nvGrpSpPr>
          <p:cNvPr id="146" name="Group 145">
            <a:extLst>
              <a:ext uri="{FF2B5EF4-FFF2-40B4-BE49-F238E27FC236}">
                <a16:creationId xmlns:a16="http://schemas.microsoft.com/office/drawing/2014/main" id="{0302B25A-7347-4164-BCB6-9E8D75C99E83}"/>
              </a:ext>
            </a:extLst>
          </p:cNvPr>
          <p:cNvGrpSpPr/>
          <p:nvPr/>
        </p:nvGrpSpPr>
        <p:grpSpPr>
          <a:xfrm>
            <a:off x="4787958" y="3008177"/>
            <a:ext cx="1927555" cy="2975002"/>
            <a:chOff x="4803983" y="2964998"/>
            <a:chExt cx="1927555" cy="2975002"/>
          </a:xfrm>
        </p:grpSpPr>
        <p:grpSp>
          <p:nvGrpSpPr>
            <p:cNvPr id="130" name="Group 129">
              <a:extLst>
                <a:ext uri="{FF2B5EF4-FFF2-40B4-BE49-F238E27FC236}">
                  <a16:creationId xmlns:a16="http://schemas.microsoft.com/office/drawing/2014/main" id="{86FF1E3C-9E09-4B1E-94E5-822D4E254DA3}"/>
                </a:ext>
              </a:extLst>
            </p:cNvPr>
            <p:cNvGrpSpPr/>
            <p:nvPr/>
          </p:nvGrpSpPr>
          <p:grpSpPr>
            <a:xfrm>
              <a:off x="4803983" y="2964998"/>
              <a:ext cx="1927555" cy="2975002"/>
              <a:chOff x="4803983" y="2964998"/>
              <a:chExt cx="1927555" cy="2975002"/>
            </a:xfrm>
          </p:grpSpPr>
          <p:sp>
            <p:nvSpPr>
              <p:cNvPr id="87" name="Hexagon 86">
                <a:extLst>
                  <a:ext uri="{FF2B5EF4-FFF2-40B4-BE49-F238E27FC236}">
                    <a16:creationId xmlns:a16="http://schemas.microsoft.com/office/drawing/2014/main" id="{863D6D93-9B31-4A41-BDDC-6E176A1F3A2D}"/>
                  </a:ext>
                </a:extLst>
              </p:cNvPr>
              <p:cNvSpPr/>
              <p:nvPr/>
            </p:nvSpPr>
            <p:spPr>
              <a:xfrm rot="16200000">
                <a:off x="4885125" y="4941142"/>
                <a:ext cx="917716" cy="1079999"/>
              </a:xfrm>
              <a:prstGeom prst="hexagon">
                <a:avLst>
                  <a:gd name="adj" fmla="val 50000"/>
                  <a:gd name="vf" fmla="val 115470"/>
                </a:avLst>
              </a:prstGeom>
              <a:gradFill>
                <a:gsLst>
                  <a:gs pos="0">
                    <a:schemeClr val="bg1"/>
                  </a:gs>
                  <a:gs pos="100000">
                    <a:schemeClr val="bg2">
                      <a:lumMod val="90000"/>
                    </a:schemeClr>
                  </a:gs>
                </a:gsLst>
                <a:path path="circle">
                  <a:fillToRect l="100000" b="100000"/>
                </a:path>
              </a:gradFill>
              <a:ln>
                <a:noFill/>
              </a:ln>
              <a:effectLst>
                <a:outerShdw blurRad="4445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Arrow: Pentagon 87">
                <a:extLst>
                  <a:ext uri="{FF2B5EF4-FFF2-40B4-BE49-F238E27FC236}">
                    <a16:creationId xmlns:a16="http://schemas.microsoft.com/office/drawing/2014/main" id="{995CA144-DEEA-4AB8-A0AF-AEE059E14678}"/>
                  </a:ext>
                </a:extLst>
              </p:cNvPr>
              <p:cNvSpPr/>
              <p:nvPr/>
            </p:nvSpPr>
            <p:spPr>
              <a:xfrm rot="5400000">
                <a:off x="4726168" y="3042813"/>
                <a:ext cx="2083186" cy="1927555"/>
              </a:xfrm>
              <a:prstGeom prst="homePlate">
                <a:avLst>
                  <a:gd name="adj" fmla="val 41648"/>
                </a:avLst>
              </a:prstGeom>
              <a:gradFill>
                <a:gsLst>
                  <a:gs pos="69000">
                    <a:srgbClr val="7030A0"/>
                  </a:gs>
                  <a:gs pos="100000">
                    <a:schemeClr val="bg1">
                      <a:lumMod val="95000"/>
                    </a:schemeClr>
                  </a:gs>
                </a:gsLst>
                <a:path path="circle">
                  <a:fillToRect l="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07" name="Straight Connector 106">
                <a:extLst>
                  <a:ext uri="{FF2B5EF4-FFF2-40B4-BE49-F238E27FC236}">
                    <a16:creationId xmlns:a16="http://schemas.microsoft.com/office/drawing/2014/main" id="{88609F10-F571-45BB-9A09-3744D80155F8}"/>
                  </a:ext>
                </a:extLst>
              </p:cNvPr>
              <p:cNvCxnSpPr>
                <a:cxnSpLocks/>
              </p:cNvCxnSpPr>
              <p:nvPr/>
            </p:nvCxnSpPr>
            <p:spPr>
              <a:xfrm flipH="1">
                <a:off x="4803984" y="4592177"/>
                <a:ext cx="1079998" cy="860212"/>
              </a:xfrm>
              <a:prstGeom prst="line">
                <a:avLst/>
              </a:prstGeom>
              <a:ln w="38100" cap="rnd">
                <a:solidFill>
                  <a:schemeClr val="tx1">
                    <a:lumMod val="50000"/>
                    <a:lumOff val="50000"/>
                  </a:schemeClr>
                </a:solidFill>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2" name="TextBox 111">
                <a:extLst>
                  <a:ext uri="{FF2B5EF4-FFF2-40B4-BE49-F238E27FC236}">
                    <a16:creationId xmlns:a16="http://schemas.microsoft.com/office/drawing/2014/main" id="{BACD66DB-14B9-485B-ADF6-4D7BD2F1E22E}"/>
                  </a:ext>
                </a:extLst>
              </p:cNvPr>
              <p:cNvSpPr txBox="1"/>
              <p:nvPr/>
            </p:nvSpPr>
            <p:spPr>
              <a:xfrm>
                <a:off x="5117607" y="3284629"/>
                <a:ext cx="1491733" cy="1323439"/>
              </a:xfrm>
              <a:prstGeom prst="rect">
                <a:avLst/>
              </a:prstGeom>
              <a:noFill/>
            </p:spPr>
            <p:txBody>
              <a:bodyPr wrap="square" rtlCol="0">
                <a:spAutoFit/>
              </a:bodyPr>
              <a:lstStyle/>
              <a:p>
                <a:r>
                  <a:rPr lang="en-US" sz="2000" dirty="0">
                    <a:latin typeface="Constantia (Body)"/>
                    <a:ea typeface="Cambria" panose="02040503050406030204" pitchFamily="18" charset="0"/>
                  </a:rPr>
                  <a:t>Declined migration rates</a:t>
                </a:r>
              </a:p>
              <a:p>
                <a:endParaRPr lang="en-GB" sz="2000" b="1" dirty="0">
                  <a:solidFill>
                    <a:schemeClr val="bg1"/>
                  </a:solidFill>
                </a:endParaRPr>
              </a:p>
            </p:txBody>
          </p:sp>
        </p:grpSp>
        <p:pic>
          <p:nvPicPr>
            <p:cNvPr id="145" name="Picture 144">
              <a:extLst>
                <a:ext uri="{FF2B5EF4-FFF2-40B4-BE49-F238E27FC236}">
                  <a16:creationId xmlns:a16="http://schemas.microsoft.com/office/drawing/2014/main" id="{5528A27F-0392-44CC-A56D-11F0A99DD96F}"/>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5073983" y="5245020"/>
              <a:ext cx="540000" cy="540000"/>
            </a:xfrm>
            <a:prstGeom prst="rect">
              <a:avLst/>
            </a:prstGeom>
          </p:spPr>
        </p:pic>
      </p:grpSp>
      <p:grpSp>
        <p:nvGrpSpPr>
          <p:cNvPr id="149" name="Group 148">
            <a:extLst>
              <a:ext uri="{FF2B5EF4-FFF2-40B4-BE49-F238E27FC236}">
                <a16:creationId xmlns:a16="http://schemas.microsoft.com/office/drawing/2014/main" id="{16CC9AE3-DF8D-4894-8587-EC2CC1E2B22E}"/>
              </a:ext>
            </a:extLst>
          </p:cNvPr>
          <p:cNvGrpSpPr/>
          <p:nvPr/>
        </p:nvGrpSpPr>
        <p:grpSpPr>
          <a:xfrm>
            <a:off x="6599097" y="1349299"/>
            <a:ext cx="4886478" cy="4570683"/>
            <a:chOff x="6243464" y="1669600"/>
            <a:chExt cx="3061084" cy="4270400"/>
          </a:xfrm>
        </p:grpSpPr>
        <p:grpSp>
          <p:nvGrpSpPr>
            <p:cNvPr id="131" name="Group 130">
              <a:extLst>
                <a:ext uri="{FF2B5EF4-FFF2-40B4-BE49-F238E27FC236}">
                  <a16:creationId xmlns:a16="http://schemas.microsoft.com/office/drawing/2014/main" id="{17AF204E-CA76-46AE-BBAD-A44F503106F6}"/>
                </a:ext>
              </a:extLst>
            </p:cNvPr>
            <p:cNvGrpSpPr/>
            <p:nvPr/>
          </p:nvGrpSpPr>
          <p:grpSpPr>
            <a:xfrm>
              <a:off x="6243464" y="1669600"/>
              <a:ext cx="3061084" cy="4270400"/>
              <a:chOff x="6243464" y="1669600"/>
              <a:chExt cx="3061084" cy="4270400"/>
            </a:xfrm>
          </p:grpSpPr>
          <p:sp>
            <p:nvSpPr>
              <p:cNvPr id="91" name="Hexagon 90">
                <a:extLst>
                  <a:ext uri="{FF2B5EF4-FFF2-40B4-BE49-F238E27FC236}">
                    <a16:creationId xmlns:a16="http://schemas.microsoft.com/office/drawing/2014/main" id="{0FCE17A1-430C-47B7-B1A8-DC4CF715BD28}"/>
                  </a:ext>
                </a:extLst>
              </p:cNvPr>
              <p:cNvSpPr/>
              <p:nvPr/>
            </p:nvSpPr>
            <p:spPr>
              <a:xfrm rot="16200000">
                <a:off x="6325125" y="4941142"/>
                <a:ext cx="917716" cy="1079999"/>
              </a:xfrm>
              <a:prstGeom prst="hexagon">
                <a:avLst>
                  <a:gd name="adj" fmla="val 50000"/>
                  <a:gd name="vf" fmla="val 115470"/>
                </a:avLst>
              </a:prstGeom>
              <a:gradFill>
                <a:gsLst>
                  <a:gs pos="0">
                    <a:schemeClr val="bg1"/>
                  </a:gs>
                  <a:gs pos="100000">
                    <a:schemeClr val="bg2">
                      <a:lumMod val="90000"/>
                    </a:schemeClr>
                  </a:gs>
                </a:gsLst>
                <a:path path="circle">
                  <a:fillToRect l="100000" b="100000"/>
                </a:path>
              </a:gradFill>
              <a:ln>
                <a:noFill/>
              </a:ln>
              <a:effectLst>
                <a:outerShdw blurRad="4445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2" name="Arrow: Pentagon 91">
                <a:extLst>
                  <a:ext uri="{FF2B5EF4-FFF2-40B4-BE49-F238E27FC236}">
                    <a16:creationId xmlns:a16="http://schemas.microsoft.com/office/drawing/2014/main" id="{8B44E42B-AE04-400F-95E5-1D96BC6C04E9}"/>
                  </a:ext>
                </a:extLst>
              </p:cNvPr>
              <p:cNvSpPr/>
              <p:nvPr/>
            </p:nvSpPr>
            <p:spPr>
              <a:xfrm rot="5400000">
                <a:off x="7659012" y="2033692"/>
                <a:ext cx="1808183" cy="1079999"/>
              </a:xfrm>
              <a:prstGeom prst="homePlate">
                <a:avLst>
                  <a:gd name="adj" fmla="val 41648"/>
                </a:avLst>
              </a:prstGeom>
              <a:gradFill>
                <a:gsLst>
                  <a:gs pos="69000">
                    <a:srgbClr val="008000"/>
                  </a:gs>
                  <a:gs pos="100000">
                    <a:schemeClr val="bg1">
                      <a:lumMod val="95000"/>
                    </a:schemeClr>
                  </a:gs>
                </a:gsLst>
                <a:path path="circle">
                  <a:fillToRect l="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08" name="Straight Connector 107">
                <a:extLst>
                  <a:ext uri="{FF2B5EF4-FFF2-40B4-BE49-F238E27FC236}">
                    <a16:creationId xmlns:a16="http://schemas.microsoft.com/office/drawing/2014/main" id="{408DB7FC-D7A3-41DB-BDDF-7572D091D1D6}"/>
                  </a:ext>
                </a:extLst>
              </p:cNvPr>
              <p:cNvCxnSpPr>
                <a:cxnSpLocks/>
              </p:cNvCxnSpPr>
              <p:nvPr/>
            </p:nvCxnSpPr>
            <p:spPr>
              <a:xfrm flipH="1">
                <a:off x="6243464" y="4614829"/>
                <a:ext cx="1079998" cy="860212"/>
              </a:xfrm>
              <a:prstGeom prst="line">
                <a:avLst/>
              </a:prstGeom>
              <a:ln w="38100" cap="rnd">
                <a:solidFill>
                  <a:schemeClr val="tx1">
                    <a:lumMod val="50000"/>
                    <a:lumOff val="50000"/>
                  </a:schemeClr>
                </a:solidFill>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5A99049A-1DA1-45E9-B4EE-A078D1218B7F}"/>
                  </a:ext>
                </a:extLst>
              </p:cNvPr>
              <p:cNvSpPr txBox="1"/>
              <p:nvPr/>
            </p:nvSpPr>
            <p:spPr>
              <a:xfrm>
                <a:off x="8081937" y="1732806"/>
                <a:ext cx="1222611" cy="2616101"/>
              </a:xfrm>
              <a:prstGeom prst="rect">
                <a:avLst/>
              </a:prstGeom>
              <a:noFill/>
            </p:spPr>
            <p:txBody>
              <a:bodyPr wrap="square" rtlCol="0">
                <a:spAutoFit/>
              </a:bodyPr>
              <a:lstStyle/>
              <a:p>
                <a:r>
                  <a:rPr lang="en-US" sz="2000" dirty="0">
                    <a:latin typeface="Constantia (Body)"/>
                    <a:ea typeface="Cambria" panose="02040503050406030204" pitchFamily="18" charset="0"/>
                  </a:rPr>
                  <a:t>more expensive to acquire a new customer</a:t>
                </a:r>
                <a:endParaRPr lang="en-GB" sz="2000" b="1" dirty="0">
                  <a:solidFill>
                    <a:schemeClr val="bg1"/>
                  </a:solidFill>
                </a:endParaRPr>
              </a:p>
              <a:p>
                <a:endParaRPr lang="en-GB" sz="2400" b="1" dirty="0">
                  <a:solidFill>
                    <a:schemeClr val="bg1"/>
                  </a:solidFill>
                </a:endParaRPr>
              </a:p>
            </p:txBody>
          </p:sp>
        </p:grpSp>
        <p:pic>
          <p:nvPicPr>
            <p:cNvPr id="148" name="Picture 147">
              <a:extLst>
                <a:ext uri="{FF2B5EF4-FFF2-40B4-BE49-F238E27FC236}">
                  <a16:creationId xmlns:a16="http://schemas.microsoft.com/office/drawing/2014/main" id="{F1113599-47B5-4521-B8E5-5B6AC0092D99}"/>
                </a:ext>
              </a:extLst>
            </p:cNvPr>
            <p:cNvPicPr>
              <a:picLocks noChangeAspect="1"/>
            </p:cNvPicPr>
            <p:nvPr/>
          </p:nvPicPr>
          <p:blipFill>
            <a:blip r:embed="rId6" cstate="hqprint">
              <a:biLevel thresh="75000"/>
              <a:extLst>
                <a:ext uri="{28A0092B-C50C-407E-A947-70E740481C1C}">
                  <a14:useLocalDpi xmlns:a14="http://schemas.microsoft.com/office/drawing/2010/main" val="0"/>
                </a:ext>
              </a:extLst>
            </a:blip>
            <a:stretch>
              <a:fillRect/>
            </a:stretch>
          </p:blipFill>
          <p:spPr>
            <a:xfrm>
              <a:off x="6459462" y="5191020"/>
              <a:ext cx="648000" cy="648000"/>
            </a:xfrm>
            <a:prstGeom prst="rect">
              <a:avLst/>
            </a:prstGeom>
          </p:spPr>
        </p:pic>
      </p:grpSp>
      <p:sp>
        <p:nvSpPr>
          <p:cNvPr id="159" name="TextBox 158">
            <a:extLst>
              <a:ext uri="{FF2B5EF4-FFF2-40B4-BE49-F238E27FC236}">
                <a16:creationId xmlns:a16="http://schemas.microsoft.com/office/drawing/2014/main" id="{4A1E6508-A759-48C9-9C71-9BBF1B18E9ED}"/>
              </a:ext>
            </a:extLst>
          </p:cNvPr>
          <p:cNvSpPr txBox="1"/>
          <p:nvPr/>
        </p:nvSpPr>
        <p:spPr>
          <a:xfrm>
            <a:off x="4577479" y="0"/>
            <a:ext cx="3037042" cy="707886"/>
          </a:xfrm>
          <a:prstGeom prst="rect">
            <a:avLst/>
          </a:prstGeom>
          <a:noFill/>
        </p:spPr>
        <p:txBody>
          <a:bodyPr wrap="square" rtlCol="0">
            <a:spAutoFit/>
          </a:bodyPr>
          <a:lstStyle/>
          <a:p>
            <a:r>
              <a:rPr lang="en-GB" sz="4000" b="1" dirty="0">
                <a:solidFill>
                  <a:schemeClr val="bg1"/>
                </a:solidFill>
              </a:rPr>
              <a:t>Key Insights</a:t>
            </a:r>
          </a:p>
        </p:txBody>
      </p:sp>
      <p:sp>
        <p:nvSpPr>
          <p:cNvPr id="160" name="TextBox 159">
            <a:extLst>
              <a:ext uri="{FF2B5EF4-FFF2-40B4-BE49-F238E27FC236}">
                <a16:creationId xmlns:a16="http://schemas.microsoft.com/office/drawing/2014/main" id="{E1CBA575-F3A1-47D7-AA26-673A1D684779}"/>
              </a:ext>
            </a:extLst>
          </p:cNvPr>
          <p:cNvSpPr txBox="1"/>
          <p:nvPr/>
        </p:nvSpPr>
        <p:spPr>
          <a:xfrm>
            <a:off x="4365461" y="713892"/>
            <a:ext cx="3588522" cy="646331"/>
          </a:xfrm>
          <a:prstGeom prst="rect">
            <a:avLst/>
          </a:prstGeom>
          <a:noFill/>
        </p:spPr>
        <p:txBody>
          <a:bodyPr wrap="square" rtlCol="0">
            <a:spAutoFit/>
          </a:bodyPr>
          <a:lstStyle/>
          <a:p>
            <a:r>
              <a:rPr lang="en-IN" dirty="0"/>
              <a:t>The most important factors that influence the problem</a:t>
            </a:r>
            <a:endParaRPr lang="en-GB" b="1" dirty="0"/>
          </a:p>
        </p:txBody>
      </p:sp>
    </p:spTree>
    <p:extLst>
      <p:ext uri="{BB962C8B-B14F-4D97-AF65-F5344CB8AC3E}">
        <p14:creationId xmlns:p14="http://schemas.microsoft.com/office/powerpoint/2010/main" val="2182511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animEffect transition="in" filter="wipe(up)">
                                      <p:cBhvr>
                                        <p:cTn id="7" dur="750"/>
                                        <p:tgtEl>
                                          <p:spTgt spid="13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40"/>
                                        </p:tgtEl>
                                        <p:attrNameLst>
                                          <p:attrName>style.visibility</p:attrName>
                                        </p:attrNameLst>
                                      </p:cBhvr>
                                      <p:to>
                                        <p:strVal val="visible"/>
                                      </p:to>
                                    </p:set>
                                    <p:animEffect transition="in" filter="wipe(up)">
                                      <p:cBhvr>
                                        <p:cTn id="12" dur="750"/>
                                        <p:tgtEl>
                                          <p:spTgt spid="14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43"/>
                                        </p:tgtEl>
                                        <p:attrNameLst>
                                          <p:attrName>style.visibility</p:attrName>
                                        </p:attrNameLst>
                                      </p:cBhvr>
                                      <p:to>
                                        <p:strVal val="visible"/>
                                      </p:to>
                                    </p:set>
                                    <p:animEffect transition="in" filter="wipe(up)">
                                      <p:cBhvr>
                                        <p:cTn id="17" dur="750"/>
                                        <p:tgtEl>
                                          <p:spTgt spid="14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46"/>
                                        </p:tgtEl>
                                        <p:attrNameLst>
                                          <p:attrName>style.visibility</p:attrName>
                                        </p:attrNameLst>
                                      </p:cBhvr>
                                      <p:to>
                                        <p:strVal val="visible"/>
                                      </p:to>
                                    </p:set>
                                    <p:animEffect transition="in" filter="wipe(up)">
                                      <p:cBhvr>
                                        <p:cTn id="22" dur="750"/>
                                        <p:tgtEl>
                                          <p:spTgt spid="14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49"/>
                                        </p:tgtEl>
                                        <p:attrNameLst>
                                          <p:attrName>style.visibility</p:attrName>
                                        </p:attrNameLst>
                                      </p:cBhvr>
                                      <p:to>
                                        <p:strVal val="visible"/>
                                      </p:to>
                                    </p:set>
                                    <p:animEffect transition="in" filter="wipe(up)">
                                      <p:cBhvr>
                                        <p:cTn id="27" dur="75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6A387-6D71-C348-3163-6D46385D30D3}"/>
              </a:ext>
            </a:extLst>
          </p:cNvPr>
          <p:cNvSpPr>
            <a:spLocks noGrp="1"/>
          </p:cNvSpPr>
          <p:nvPr>
            <p:ph type="title"/>
          </p:nvPr>
        </p:nvSpPr>
        <p:spPr/>
        <p:txBody>
          <a:bodyPr/>
          <a:lstStyle/>
          <a:p>
            <a:r>
              <a:rPr lang="en-US" dirty="0"/>
              <a:t>Inference</a:t>
            </a:r>
            <a:endParaRPr lang="en-IN" dirty="0"/>
          </a:p>
        </p:txBody>
      </p:sp>
      <p:sp>
        <p:nvSpPr>
          <p:cNvPr id="3" name="Content Placeholder 2">
            <a:extLst>
              <a:ext uri="{FF2B5EF4-FFF2-40B4-BE49-F238E27FC236}">
                <a16:creationId xmlns:a16="http://schemas.microsoft.com/office/drawing/2014/main" id="{E6E6F465-A129-3B64-1650-5094F51E4807}"/>
              </a:ext>
            </a:extLst>
          </p:cNvPr>
          <p:cNvSpPr>
            <a:spLocks noGrp="1"/>
          </p:cNvSpPr>
          <p:nvPr>
            <p:ph idx="1"/>
          </p:nvPr>
        </p:nvSpPr>
        <p:spPr>
          <a:xfrm>
            <a:off x="838200" y="1540042"/>
            <a:ext cx="10515600" cy="4636921"/>
          </a:xfrm>
        </p:spPr>
        <p:txBody>
          <a:bodyPr>
            <a:normAutofit fontScale="77500" lnSpcReduction="20000"/>
          </a:bodyPr>
          <a:lstStyle/>
          <a:p>
            <a:pPr>
              <a:buFont typeface="Wingdings" panose="05000000000000000000" pitchFamily="2" charset="2"/>
              <a:buChar char="q"/>
            </a:pPr>
            <a:r>
              <a:rPr lang="en-US" sz="2800" dirty="0"/>
              <a:t>Based on overall observations the first 47 features provide insights on how e-retail is helpful and growing based on customer inputs. The data explained how the online platform has been used more often in which CITY, PIN CODE, AGE etc. It also showed us that in some factors there is less importance given to contribute to the success of an e-commerce store, so based on that we could remove those factors and keep all the important factors. Also we could improve on some factors that influence the online customers repeat purchase intention.</a:t>
            </a:r>
          </a:p>
          <a:p>
            <a:pPr>
              <a:buFont typeface="Wingdings" panose="05000000000000000000" pitchFamily="2" charset="2"/>
              <a:buChar char="q"/>
            </a:pPr>
            <a:r>
              <a:rPr lang="en-US" sz="2800" dirty="0"/>
              <a:t>Apart from the first 47 features the rest of the features showed which online platform has been used more based on the success factors. Based on the case study for customer activation and retention, Amazon is the most reliable and has been fulfilled all the customer requirements. After Amazon the data showed Flipkart has been used more for online shopping.</a:t>
            </a:r>
          </a:p>
          <a:p>
            <a:pPr>
              <a:buFont typeface="Wingdings" panose="05000000000000000000" pitchFamily="2" charset="2"/>
              <a:buChar char="q"/>
            </a:pPr>
            <a:r>
              <a:rPr lang="en-US" sz="2800" dirty="0"/>
              <a:t>The case study from Indian e-commerce customers showed Amazon and Flipkart has been used mostly for Online Shopping and most recommended by Friends. So based on the research factors Amazon and Flipkart are the e-commerce platform which are having the combination of both utilitarian and hedonistic values to keep the repeat purchase intention (loyalty) positively.</a:t>
            </a:r>
            <a:endParaRPr lang="en-IN" sz="2800" dirty="0"/>
          </a:p>
          <a:p>
            <a:endParaRPr lang="en-IN" dirty="0"/>
          </a:p>
        </p:txBody>
      </p:sp>
    </p:spTree>
    <p:extLst>
      <p:ext uri="{BB962C8B-B14F-4D97-AF65-F5344CB8AC3E}">
        <p14:creationId xmlns:p14="http://schemas.microsoft.com/office/powerpoint/2010/main" val="3856290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CF84E-EA95-5FBF-2880-DD601DF80E15}"/>
              </a:ext>
            </a:extLst>
          </p:cNvPr>
          <p:cNvSpPr>
            <a:spLocks noGrp="1"/>
          </p:cNvSpPr>
          <p:nvPr>
            <p:ph type="title"/>
          </p:nvPr>
        </p:nvSpPr>
        <p:spPr/>
        <p:txBody>
          <a:bodyPr/>
          <a:lstStyle/>
          <a:p>
            <a:r>
              <a:rPr lang="en-IN" dirty="0"/>
              <a:t>1. Amazon.com</a:t>
            </a:r>
          </a:p>
        </p:txBody>
      </p:sp>
      <p:pic>
        <p:nvPicPr>
          <p:cNvPr id="4" name="Content Placeholder 3">
            <a:extLst>
              <a:ext uri="{FF2B5EF4-FFF2-40B4-BE49-F238E27FC236}">
                <a16:creationId xmlns:a16="http://schemas.microsoft.com/office/drawing/2014/main" id="{3A6C77E2-0813-342C-4A53-A39728DC8F2B}"/>
              </a:ext>
            </a:extLst>
          </p:cNvPr>
          <p:cNvPicPr>
            <a:picLocks noGrp="1" noChangeAspect="1"/>
          </p:cNvPicPr>
          <p:nvPr>
            <p:ph idx="1"/>
          </p:nvPr>
        </p:nvPicPr>
        <p:blipFill>
          <a:blip r:embed="rId2"/>
          <a:stretch>
            <a:fillRect/>
          </a:stretch>
        </p:blipFill>
        <p:spPr>
          <a:xfrm>
            <a:off x="7632309" y="3429000"/>
            <a:ext cx="4010585" cy="1543265"/>
          </a:xfrm>
          <a:prstGeom prst="rect">
            <a:avLst/>
          </a:prstGeom>
        </p:spPr>
      </p:pic>
      <p:sp>
        <p:nvSpPr>
          <p:cNvPr id="5" name="Text Placeholder 22">
            <a:extLst>
              <a:ext uri="{FF2B5EF4-FFF2-40B4-BE49-F238E27FC236}">
                <a16:creationId xmlns:a16="http://schemas.microsoft.com/office/drawing/2014/main" id="{241C6153-FA62-0925-27AF-77B02B4AFEEE}"/>
              </a:ext>
            </a:extLst>
          </p:cNvPr>
          <p:cNvSpPr txBox="1">
            <a:spLocks/>
          </p:cNvSpPr>
          <p:nvPr/>
        </p:nvSpPr>
        <p:spPr>
          <a:xfrm>
            <a:off x="7479294" y="1963821"/>
            <a:ext cx="4559691"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1">
            <a:extLst>
              <a:ext uri="{FF2B5EF4-FFF2-40B4-BE49-F238E27FC236}">
                <a16:creationId xmlns:a16="http://schemas.microsoft.com/office/drawing/2014/main" id="{B909662D-DF1E-EC5E-3399-7E849295E395}"/>
              </a:ext>
            </a:extLst>
          </p:cNvPr>
          <p:cNvSpPr txBox="1">
            <a:spLocks/>
          </p:cNvSpPr>
          <p:nvPr/>
        </p:nvSpPr>
        <p:spPr>
          <a:xfrm>
            <a:off x="702121" y="1491916"/>
            <a:ext cx="6777173" cy="473910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To be improved:</a:t>
            </a:r>
          </a:p>
          <a:p>
            <a:pPr marL="0" indent="0">
              <a:lnSpc>
                <a:spcPct val="100000"/>
              </a:lnSpc>
              <a:spcBef>
                <a:spcPts val="0"/>
              </a:spcBef>
              <a:buFont typeface="Arial" panose="020B0604020202020204" pitchFamily="34" charset="0"/>
              <a:buNone/>
            </a:pPr>
            <a:r>
              <a:rPr lang="en-US" sz="2000" dirty="0"/>
              <a:t>1. During promotions, try to give a disturbance free shopping experience to customers.</a:t>
            </a:r>
          </a:p>
          <a:p>
            <a:pPr marL="0" indent="0">
              <a:lnSpc>
                <a:spcPct val="100000"/>
              </a:lnSpc>
              <a:spcBef>
                <a:spcPts val="0"/>
              </a:spcBef>
              <a:buFont typeface="Arial" panose="020B0604020202020204" pitchFamily="34" charset="0"/>
              <a:buNone/>
            </a:pPr>
            <a:r>
              <a:rPr lang="en-US" sz="2000" dirty="0"/>
              <a:t>2. Give more payment options to customers.</a:t>
            </a:r>
          </a:p>
          <a:p>
            <a:pPr marL="0" indent="0">
              <a:lnSpc>
                <a:spcPct val="100000"/>
              </a:lnSpc>
              <a:spcBef>
                <a:spcPts val="0"/>
              </a:spcBef>
              <a:buFont typeface="Arial" panose="020B0604020202020204" pitchFamily="34" charset="0"/>
              <a:buNone/>
            </a:pPr>
            <a:r>
              <a:rPr lang="en-US" sz="2000" dirty="0"/>
              <a:t>3. Try to give price early during promotion.</a:t>
            </a:r>
          </a:p>
          <a:p>
            <a:pPr marL="0" indent="0">
              <a:lnSpc>
                <a:spcPct val="100000"/>
              </a:lnSpc>
              <a:spcBef>
                <a:spcPts val="0"/>
              </a:spcBef>
              <a:buFont typeface="Arial" panose="020B0604020202020204" pitchFamily="34" charset="0"/>
              <a:buNone/>
            </a:pPr>
            <a:r>
              <a:rPr lang="en-US" sz="2000" dirty="0"/>
              <a:t>4. Reduce the delivery time of the products.</a:t>
            </a:r>
            <a:br>
              <a:rPr lang="en-US" sz="2000" dirty="0"/>
            </a:br>
            <a:endParaRPr lang="en-US" sz="2000" dirty="0"/>
          </a:p>
          <a:p>
            <a:pPr>
              <a:lnSpc>
                <a:spcPct val="100000"/>
              </a:lnSpc>
              <a:spcBef>
                <a:spcPts val="0"/>
              </a:spcBef>
            </a:pPr>
            <a:r>
              <a:rPr lang="en-US" sz="2000" b="1" dirty="0"/>
              <a:t>Positive feedback summary:</a:t>
            </a:r>
          </a:p>
          <a:p>
            <a:pPr marL="0" indent="0">
              <a:lnSpc>
                <a:spcPct val="100000"/>
              </a:lnSpc>
              <a:spcBef>
                <a:spcPts val="0"/>
              </a:spcBef>
              <a:buFont typeface="Arial" panose="020B0604020202020204" pitchFamily="34" charset="0"/>
              <a:buNone/>
            </a:pPr>
            <a:r>
              <a:rPr lang="en-US" sz="2000" dirty="0"/>
              <a:t>1. Convenient to use and also a good website for shopping.</a:t>
            </a:r>
          </a:p>
          <a:p>
            <a:pPr marL="0" indent="0">
              <a:lnSpc>
                <a:spcPct val="100000"/>
              </a:lnSpc>
              <a:spcBef>
                <a:spcPts val="0"/>
              </a:spcBef>
              <a:buFont typeface="Arial" panose="020B0604020202020204" pitchFamily="34" charset="0"/>
              <a:buNone/>
            </a:pPr>
            <a:r>
              <a:rPr lang="en-US" sz="2000" dirty="0"/>
              <a:t>2. Fast delivery of products.</a:t>
            </a:r>
          </a:p>
          <a:p>
            <a:pPr marL="0" indent="0">
              <a:lnSpc>
                <a:spcPct val="100000"/>
              </a:lnSpc>
              <a:spcBef>
                <a:spcPts val="0"/>
              </a:spcBef>
              <a:buFont typeface="Arial" panose="020B0604020202020204" pitchFamily="34" charset="0"/>
              <a:buNone/>
            </a:pPr>
            <a:r>
              <a:rPr lang="en-US" sz="2000" dirty="0"/>
              <a:t>3. Availability of complete information of the products.</a:t>
            </a:r>
          </a:p>
          <a:p>
            <a:pPr marL="0" indent="0">
              <a:lnSpc>
                <a:spcPct val="100000"/>
              </a:lnSpc>
              <a:spcBef>
                <a:spcPts val="0"/>
              </a:spcBef>
              <a:buFont typeface="Arial" panose="020B0604020202020204" pitchFamily="34" charset="0"/>
              <a:buNone/>
            </a:pPr>
            <a:r>
              <a:rPr lang="en-US" sz="2000" dirty="0"/>
              <a:t>4. Presence of online assistance through multi-channels.</a:t>
            </a:r>
          </a:p>
          <a:p>
            <a:pPr marL="0" indent="0">
              <a:lnSpc>
                <a:spcPct val="100000"/>
              </a:lnSpc>
              <a:spcBef>
                <a:spcPts val="0"/>
              </a:spcBef>
              <a:buFont typeface="Arial" panose="020B0604020202020204" pitchFamily="34" charset="0"/>
              <a:buNone/>
            </a:pPr>
            <a:r>
              <a:rPr lang="en-US" sz="2000" dirty="0"/>
              <a:t>5. Reliable website or app, perceived trustworthiness.</a:t>
            </a:r>
            <a:endParaRPr lang="en-IN" sz="2000" dirty="0"/>
          </a:p>
        </p:txBody>
      </p:sp>
    </p:spTree>
    <p:extLst>
      <p:ext uri="{BB962C8B-B14F-4D97-AF65-F5344CB8AC3E}">
        <p14:creationId xmlns:p14="http://schemas.microsoft.com/office/powerpoint/2010/main" val="2010572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0CF76-F3FE-2D4C-6E6A-C6E306F75D24}"/>
              </a:ext>
            </a:extLst>
          </p:cNvPr>
          <p:cNvSpPr>
            <a:spLocks noGrp="1"/>
          </p:cNvSpPr>
          <p:nvPr>
            <p:ph type="title"/>
          </p:nvPr>
        </p:nvSpPr>
        <p:spPr/>
        <p:txBody>
          <a:bodyPr/>
          <a:lstStyle/>
          <a:p>
            <a:r>
              <a:rPr lang="en-IN" dirty="0"/>
              <a:t>2. Flipkart.com</a:t>
            </a:r>
          </a:p>
        </p:txBody>
      </p:sp>
      <p:pic>
        <p:nvPicPr>
          <p:cNvPr id="4" name="Content Placeholder 3">
            <a:extLst>
              <a:ext uri="{FF2B5EF4-FFF2-40B4-BE49-F238E27FC236}">
                <a16:creationId xmlns:a16="http://schemas.microsoft.com/office/drawing/2014/main" id="{64174CD0-E53C-7390-C30A-34D643FA89AD}"/>
              </a:ext>
            </a:extLst>
          </p:cNvPr>
          <p:cNvPicPr>
            <a:picLocks noGrp="1" noChangeAspect="1"/>
          </p:cNvPicPr>
          <p:nvPr>
            <p:ph idx="1"/>
          </p:nvPr>
        </p:nvPicPr>
        <p:blipFill>
          <a:blip r:embed="rId2"/>
          <a:stretch>
            <a:fillRect/>
          </a:stretch>
        </p:blipFill>
        <p:spPr>
          <a:xfrm>
            <a:off x="7997610" y="3304467"/>
            <a:ext cx="3553321" cy="1714739"/>
          </a:xfrm>
          <a:prstGeom prst="rect">
            <a:avLst/>
          </a:prstGeom>
        </p:spPr>
      </p:pic>
      <p:sp>
        <p:nvSpPr>
          <p:cNvPr id="5" name="Text Placeholder 3">
            <a:extLst>
              <a:ext uri="{FF2B5EF4-FFF2-40B4-BE49-F238E27FC236}">
                <a16:creationId xmlns:a16="http://schemas.microsoft.com/office/drawing/2014/main" id="{F5F13E27-D928-C936-8D7F-32DC667C2FAD}"/>
              </a:ext>
            </a:extLst>
          </p:cNvPr>
          <p:cNvSpPr txBox="1">
            <a:spLocks/>
          </p:cNvSpPr>
          <p:nvPr/>
        </p:nvSpPr>
        <p:spPr>
          <a:xfrm>
            <a:off x="7491662" y="1803400"/>
            <a:ext cx="4565219"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
            <a:extLst>
              <a:ext uri="{FF2B5EF4-FFF2-40B4-BE49-F238E27FC236}">
                <a16:creationId xmlns:a16="http://schemas.microsoft.com/office/drawing/2014/main" id="{06A3A85D-9F60-EBA1-D496-B19D847BA556}"/>
              </a:ext>
            </a:extLst>
          </p:cNvPr>
          <p:cNvSpPr txBox="1">
            <a:spLocks/>
          </p:cNvSpPr>
          <p:nvPr/>
        </p:nvSpPr>
        <p:spPr>
          <a:xfrm>
            <a:off x="380216" y="1453425"/>
            <a:ext cx="7617394" cy="50170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To be improved:</a:t>
            </a:r>
          </a:p>
          <a:p>
            <a:pPr marL="0" indent="0">
              <a:lnSpc>
                <a:spcPct val="100000"/>
              </a:lnSpc>
              <a:spcBef>
                <a:spcPts val="0"/>
              </a:spcBef>
              <a:buFont typeface="Arial" panose="020B0604020202020204" pitchFamily="34" charset="0"/>
              <a:buNone/>
            </a:pPr>
            <a:r>
              <a:rPr lang="en-US" sz="2000" dirty="0"/>
              <a:t>1. During promotions, try to give a disturbance free shopping experience to customers.</a:t>
            </a:r>
          </a:p>
          <a:p>
            <a:pPr marL="0" indent="0">
              <a:lnSpc>
                <a:spcPct val="100000"/>
              </a:lnSpc>
              <a:spcBef>
                <a:spcPts val="0"/>
              </a:spcBef>
              <a:buFont typeface="Arial" panose="020B0604020202020204" pitchFamily="34" charset="0"/>
              <a:buNone/>
            </a:pPr>
            <a:r>
              <a:rPr lang="en-US" sz="2000" dirty="0"/>
              <a:t>2. Give more payment options to customers.</a:t>
            </a:r>
          </a:p>
          <a:p>
            <a:pPr marL="0" indent="0">
              <a:lnSpc>
                <a:spcPct val="100000"/>
              </a:lnSpc>
              <a:spcBef>
                <a:spcPts val="0"/>
              </a:spcBef>
              <a:buFont typeface="Arial" panose="020B0604020202020204" pitchFamily="34" charset="0"/>
              <a:buNone/>
            </a:pPr>
            <a:r>
              <a:rPr lang="en-US" sz="2000" dirty="0"/>
              <a:t>3. Try to give the price early during promotion.</a:t>
            </a:r>
          </a:p>
          <a:p>
            <a:pPr marL="0" indent="0">
              <a:lnSpc>
                <a:spcPct val="100000"/>
              </a:lnSpc>
              <a:spcBef>
                <a:spcPts val="0"/>
              </a:spcBef>
              <a:buFont typeface="Arial" panose="020B0604020202020204" pitchFamily="34" charset="0"/>
              <a:buNone/>
            </a:pPr>
            <a:r>
              <a:rPr lang="en-US" sz="2000" dirty="0"/>
              <a:t>4. Reduce the delivery time of the products.</a:t>
            </a:r>
          </a:p>
          <a:p>
            <a:pPr marL="0" indent="0">
              <a:lnSpc>
                <a:spcPct val="100000"/>
              </a:lnSpc>
              <a:spcBef>
                <a:spcPts val="0"/>
              </a:spcBef>
              <a:buFont typeface="Arial" panose="020B0604020202020204" pitchFamily="34" charset="0"/>
              <a:buNone/>
            </a:pPr>
            <a:r>
              <a:rPr lang="en-US" sz="2000" dirty="0"/>
              <a:t>5. Flipkart and Amazon almost share the same feedbacks with varying percentages as the only difference.</a:t>
            </a:r>
            <a:br>
              <a:rPr lang="en-US" sz="2000" dirty="0"/>
            </a:br>
            <a:endParaRPr lang="en-US" sz="2000" dirty="0"/>
          </a:p>
          <a:p>
            <a:pPr>
              <a:lnSpc>
                <a:spcPct val="100000"/>
              </a:lnSpc>
              <a:spcBef>
                <a:spcPts val="0"/>
              </a:spcBef>
            </a:pPr>
            <a:r>
              <a:rPr lang="en-US" sz="2000" b="1" dirty="0"/>
              <a:t>Positive feedback summary:</a:t>
            </a:r>
          </a:p>
          <a:p>
            <a:pPr marL="0" indent="0">
              <a:lnSpc>
                <a:spcPct val="100000"/>
              </a:lnSpc>
              <a:spcBef>
                <a:spcPts val="0"/>
              </a:spcBef>
              <a:buFont typeface="Arial" panose="020B0604020202020204" pitchFamily="34" charset="0"/>
              <a:buNone/>
            </a:pPr>
            <a:r>
              <a:rPr lang="en-US" sz="2000" dirty="0"/>
              <a:t>1. Convenient to use and also a good website for shopping.</a:t>
            </a:r>
          </a:p>
          <a:p>
            <a:pPr marL="0" indent="0">
              <a:lnSpc>
                <a:spcPct val="100000"/>
              </a:lnSpc>
              <a:spcBef>
                <a:spcPts val="0"/>
              </a:spcBef>
              <a:buFont typeface="Arial" panose="020B0604020202020204" pitchFamily="34" charset="0"/>
              <a:buNone/>
            </a:pPr>
            <a:r>
              <a:rPr lang="en-US" sz="2000" dirty="0"/>
              <a:t>2. Fast delivery of products.</a:t>
            </a:r>
          </a:p>
          <a:p>
            <a:pPr marL="0" indent="0">
              <a:lnSpc>
                <a:spcPct val="100000"/>
              </a:lnSpc>
              <a:spcBef>
                <a:spcPts val="0"/>
              </a:spcBef>
              <a:buFont typeface="Arial" panose="020B0604020202020204" pitchFamily="34" charset="0"/>
              <a:buNone/>
            </a:pPr>
            <a:r>
              <a:rPr lang="en-US" sz="2000" dirty="0"/>
              <a:t>3. Availability of complete information of the products.</a:t>
            </a:r>
          </a:p>
          <a:p>
            <a:pPr marL="0" indent="0">
              <a:lnSpc>
                <a:spcPct val="100000"/>
              </a:lnSpc>
              <a:spcBef>
                <a:spcPts val="0"/>
              </a:spcBef>
              <a:buFont typeface="Arial" panose="020B0604020202020204" pitchFamily="34" charset="0"/>
              <a:buNone/>
            </a:pPr>
            <a:r>
              <a:rPr lang="en-US" sz="2000" dirty="0"/>
              <a:t>4. Presence of online assistance through multi-channels.</a:t>
            </a:r>
          </a:p>
          <a:p>
            <a:pPr marL="0" indent="0">
              <a:lnSpc>
                <a:spcPct val="100000"/>
              </a:lnSpc>
              <a:spcBef>
                <a:spcPts val="0"/>
              </a:spcBef>
              <a:buFont typeface="Arial" panose="020B0604020202020204" pitchFamily="34" charset="0"/>
              <a:buNone/>
            </a:pPr>
            <a:r>
              <a:rPr lang="en-US" sz="2000" dirty="0"/>
              <a:t>5. Reliable website or app, perceived trustworthiness.</a:t>
            </a:r>
          </a:p>
          <a:p>
            <a:pPr marL="0" indent="0">
              <a:lnSpc>
                <a:spcPct val="100000"/>
              </a:lnSpc>
              <a:spcBef>
                <a:spcPts val="0"/>
              </a:spcBef>
              <a:buFont typeface="Arial" panose="020B0604020202020204" pitchFamily="34" charset="0"/>
              <a:buNone/>
            </a:pPr>
            <a:r>
              <a:rPr lang="en-US" sz="2000" dirty="0"/>
              <a:t>6. Wild variety of products to offer.</a:t>
            </a:r>
            <a:endParaRPr lang="en-IN" sz="2000" dirty="0"/>
          </a:p>
        </p:txBody>
      </p:sp>
    </p:spTree>
    <p:extLst>
      <p:ext uri="{BB962C8B-B14F-4D97-AF65-F5344CB8AC3E}">
        <p14:creationId xmlns:p14="http://schemas.microsoft.com/office/powerpoint/2010/main" val="22276218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CB281-8C83-8DAF-28C3-17B2666814D5}"/>
              </a:ext>
            </a:extLst>
          </p:cNvPr>
          <p:cNvSpPr>
            <a:spLocks noGrp="1"/>
          </p:cNvSpPr>
          <p:nvPr>
            <p:ph type="title"/>
          </p:nvPr>
        </p:nvSpPr>
        <p:spPr/>
        <p:txBody>
          <a:bodyPr/>
          <a:lstStyle/>
          <a:p>
            <a:r>
              <a:rPr lang="en-IN" dirty="0"/>
              <a:t>3. Myntra.com</a:t>
            </a:r>
          </a:p>
        </p:txBody>
      </p:sp>
      <p:sp>
        <p:nvSpPr>
          <p:cNvPr id="3" name="Content Placeholder 2">
            <a:extLst>
              <a:ext uri="{FF2B5EF4-FFF2-40B4-BE49-F238E27FC236}">
                <a16:creationId xmlns:a16="http://schemas.microsoft.com/office/drawing/2014/main" id="{DC6F1A36-F172-55B0-E981-027F940EBEC5}"/>
              </a:ext>
            </a:extLst>
          </p:cNvPr>
          <p:cNvSpPr>
            <a:spLocks noGrp="1"/>
          </p:cNvSpPr>
          <p:nvPr>
            <p:ph idx="1"/>
          </p:nvPr>
        </p:nvSpPr>
        <p:spPr>
          <a:xfrm>
            <a:off x="462406" y="1531666"/>
            <a:ext cx="7260930" cy="4863933"/>
          </a:xfrm>
        </p:spPr>
        <p:txBody>
          <a:bodyPr>
            <a:normAutofit fontScale="77500" lnSpcReduction="20000"/>
          </a:bodyPr>
          <a:lstStyle/>
          <a:p>
            <a:pPr>
              <a:lnSpc>
                <a:spcPct val="120000"/>
              </a:lnSpc>
              <a:spcBef>
                <a:spcPts val="0"/>
              </a:spcBef>
              <a:buFont typeface="Courier New" panose="02070309020205020404" pitchFamily="49" charset="0"/>
              <a:buChar char="o"/>
            </a:pPr>
            <a:r>
              <a:rPr lang="en-US" sz="2800" b="1" dirty="0"/>
              <a:t>To be improved:</a:t>
            </a:r>
          </a:p>
          <a:p>
            <a:pPr marL="0" indent="0">
              <a:lnSpc>
                <a:spcPct val="120000"/>
              </a:lnSpc>
              <a:spcBef>
                <a:spcPts val="0"/>
              </a:spcBef>
              <a:buNone/>
            </a:pPr>
            <a:r>
              <a:rPr lang="en-US" sz="2800" dirty="0"/>
              <a:t>1. During promotions, try to give a disturbance free shopping experience to customers.</a:t>
            </a:r>
          </a:p>
          <a:p>
            <a:pPr marL="0" indent="0">
              <a:lnSpc>
                <a:spcPct val="120000"/>
              </a:lnSpc>
              <a:spcBef>
                <a:spcPts val="0"/>
              </a:spcBef>
              <a:buNone/>
            </a:pPr>
            <a:r>
              <a:rPr lang="en-US" sz="2800" dirty="0"/>
              <a:t>2. Try to give the price early during promotions.</a:t>
            </a:r>
          </a:p>
          <a:p>
            <a:pPr marL="0" indent="0">
              <a:lnSpc>
                <a:spcPct val="120000"/>
              </a:lnSpc>
              <a:spcBef>
                <a:spcPts val="0"/>
              </a:spcBef>
              <a:buNone/>
            </a:pPr>
            <a:r>
              <a:rPr lang="en-US" sz="2800" dirty="0"/>
              <a:t>3. Reduce the delivery time of the products during promotions.</a:t>
            </a:r>
            <a:br>
              <a:rPr lang="en-US" sz="2800" dirty="0"/>
            </a:br>
            <a:endParaRPr lang="en-US" sz="2800" dirty="0"/>
          </a:p>
          <a:p>
            <a:pPr>
              <a:lnSpc>
                <a:spcPct val="120000"/>
              </a:lnSpc>
              <a:spcBef>
                <a:spcPts val="0"/>
              </a:spcBef>
              <a:buFont typeface="Courier New" panose="02070309020205020404" pitchFamily="49" charset="0"/>
              <a:buChar char="o"/>
            </a:pPr>
            <a:r>
              <a:rPr lang="en-US" sz="2800" b="1" dirty="0"/>
              <a:t>Positive feedback summary:</a:t>
            </a:r>
          </a:p>
          <a:p>
            <a:pPr marL="0" indent="0">
              <a:lnSpc>
                <a:spcPct val="120000"/>
              </a:lnSpc>
              <a:spcBef>
                <a:spcPts val="0"/>
              </a:spcBef>
              <a:buNone/>
            </a:pPr>
            <a:r>
              <a:rPr lang="en-US" sz="2800" dirty="0"/>
              <a:t>1. Convenient to use and also a good website.</a:t>
            </a:r>
          </a:p>
          <a:p>
            <a:pPr marL="0" indent="0">
              <a:lnSpc>
                <a:spcPct val="120000"/>
              </a:lnSpc>
              <a:spcBef>
                <a:spcPts val="0"/>
              </a:spcBef>
              <a:buNone/>
            </a:pPr>
            <a:r>
              <a:rPr lang="en-US" sz="2800" dirty="0"/>
              <a:t>2. Availability of several payment options.</a:t>
            </a:r>
          </a:p>
          <a:p>
            <a:pPr marL="0" indent="0">
              <a:lnSpc>
                <a:spcPct val="120000"/>
              </a:lnSpc>
              <a:spcBef>
                <a:spcPts val="0"/>
              </a:spcBef>
              <a:buNone/>
            </a:pPr>
            <a:r>
              <a:rPr lang="en-US" sz="2800" dirty="0"/>
              <a:t>3. Faster products delivery.</a:t>
            </a:r>
          </a:p>
          <a:p>
            <a:pPr marL="0" indent="0">
              <a:lnSpc>
                <a:spcPct val="120000"/>
              </a:lnSpc>
              <a:spcBef>
                <a:spcPts val="0"/>
              </a:spcBef>
              <a:buNone/>
            </a:pPr>
            <a:r>
              <a:rPr lang="en-US" sz="2800" dirty="0"/>
              <a:t>4. Complete information of products available.</a:t>
            </a:r>
          </a:p>
          <a:p>
            <a:pPr marL="0" indent="0">
              <a:lnSpc>
                <a:spcPct val="120000"/>
              </a:lnSpc>
              <a:spcBef>
                <a:spcPts val="0"/>
              </a:spcBef>
              <a:buNone/>
            </a:pPr>
            <a:r>
              <a:rPr lang="en-US" sz="2800" dirty="0"/>
              <a:t>5. Reliable website or app, perceived trustworthiness.</a:t>
            </a:r>
          </a:p>
          <a:p>
            <a:pPr marL="0" indent="0">
              <a:lnSpc>
                <a:spcPct val="120000"/>
              </a:lnSpc>
              <a:spcBef>
                <a:spcPts val="0"/>
              </a:spcBef>
              <a:buNone/>
            </a:pPr>
            <a:r>
              <a:rPr lang="en-US" sz="2800" dirty="0"/>
              <a:t>6. Wild variety of product to offer</a:t>
            </a:r>
            <a:endParaRPr lang="en-IN" sz="2800" dirty="0"/>
          </a:p>
          <a:p>
            <a:endParaRPr lang="en-IN" dirty="0"/>
          </a:p>
        </p:txBody>
      </p:sp>
      <p:pic>
        <p:nvPicPr>
          <p:cNvPr id="4" name="Picture 3">
            <a:extLst>
              <a:ext uri="{FF2B5EF4-FFF2-40B4-BE49-F238E27FC236}">
                <a16:creationId xmlns:a16="http://schemas.microsoft.com/office/drawing/2014/main" id="{C222F63B-3D84-2523-6566-2E45FA465E9E}"/>
              </a:ext>
            </a:extLst>
          </p:cNvPr>
          <p:cNvPicPr>
            <a:picLocks noChangeAspect="1"/>
          </p:cNvPicPr>
          <p:nvPr/>
        </p:nvPicPr>
        <p:blipFill>
          <a:blip r:embed="rId2"/>
          <a:stretch>
            <a:fillRect/>
          </a:stretch>
        </p:blipFill>
        <p:spPr>
          <a:xfrm>
            <a:off x="7946730" y="3358302"/>
            <a:ext cx="3202365" cy="1157396"/>
          </a:xfrm>
          <a:prstGeom prst="rect">
            <a:avLst/>
          </a:prstGeom>
        </p:spPr>
      </p:pic>
      <p:pic>
        <p:nvPicPr>
          <p:cNvPr id="5" name="Picture 4">
            <a:extLst>
              <a:ext uri="{FF2B5EF4-FFF2-40B4-BE49-F238E27FC236}">
                <a16:creationId xmlns:a16="http://schemas.microsoft.com/office/drawing/2014/main" id="{C780A851-DC74-F944-186E-00221A38605B}"/>
              </a:ext>
            </a:extLst>
          </p:cNvPr>
          <p:cNvPicPr>
            <a:picLocks noChangeAspect="1"/>
          </p:cNvPicPr>
          <p:nvPr/>
        </p:nvPicPr>
        <p:blipFill>
          <a:blip r:embed="rId2"/>
          <a:stretch>
            <a:fillRect/>
          </a:stretch>
        </p:blipFill>
        <p:spPr>
          <a:xfrm>
            <a:off x="8099130" y="3510702"/>
            <a:ext cx="3202365" cy="1157396"/>
          </a:xfrm>
          <a:prstGeom prst="rect">
            <a:avLst/>
          </a:prstGeom>
        </p:spPr>
      </p:pic>
      <p:sp>
        <p:nvSpPr>
          <p:cNvPr id="6" name="Text Placeholder 3">
            <a:extLst>
              <a:ext uri="{FF2B5EF4-FFF2-40B4-BE49-F238E27FC236}">
                <a16:creationId xmlns:a16="http://schemas.microsoft.com/office/drawing/2014/main" id="{6F81E4BE-2C47-EB2C-9D52-25781DA4A9DE}"/>
              </a:ext>
            </a:extLst>
          </p:cNvPr>
          <p:cNvSpPr txBox="1">
            <a:spLocks/>
          </p:cNvSpPr>
          <p:nvPr/>
        </p:nvSpPr>
        <p:spPr>
          <a:xfrm>
            <a:off x="8125883" y="1830033"/>
            <a:ext cx="3841528"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Online Store Company:</a:t>
            </a:r>
            <a:endParaRPr lang="en-IN" dirty="0"/>
          </a:p>
        </p:txBody>
      </p:sp>
    </p:spTree>
    <p:extLst>
      <p:ext uri="{BB962C8B-B14F-4D97-AF65-F5344CB8AC3E}">
        <p14:creationId xmlns:p14="http://schemas.microsoft.com/office/powerpoint/2010/main" val="3871568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34500-F6EA-E19D-8EEA-8E2F8A198DB1}"/>
              </a:ext>
            </a:extLst>
          </p:cNvPr>
          <p:cNvSpPr>
            <a:spLocks noGrp="1"/>
          </p:cNvSpPr>
          <p:nvPr>
            <p:ph type="title"/>
          </p:nvPr>
        </p:nvSpPr>
        <p:spPr>
          <a:xfrm>
            <a:off x="661737" y="204705"/>
            <a:ext cx="5434263" cy="950328"/>
          </a:xfrm>
        </p:spPr>
        <p:txBody>
          <a:bodyPr/>
          <a:lstStyle/>
          <a:p>
            <a:r>
              <a:rPr lang="en-IN" dirty="0"/>
              <a:t>4. Paytm.com</a:t>
            </a:r>
          </a:p>
        </p:txBody>
      </p:sp>
      <p:pic>
        <p:nvPicPr>
          <p:cNvPr id="4" name="Content Placeholder 3">
            <a:extLst>
              <a:ext uri="{FF2B5EF4-FFF2-40B4-BE49-F238E27FC236}">
                <a16:creationId xmlns:a16="http://schemas.microsoft.com/office/drawing/2014/main" id="{306647FB-F808-FEF8-A1ED-41FB86400A91}"/>
              </a:ext>
            </a:extLst>
          </p:cNvPr>
          <p:cNvPicPr>
            <a:picLocks noGrp="1" noChangeAspect="1"/>
          </p:cNvPicPr>
          <p:nvPr>
            <p:ph idx="1"/>
          </p:nvPr>
        </p:nvPicPr>
        <p:blipFill>
          <a:blip r:embed="rId2"/>
          <a:stretch>
            <a:fillRect/>
          </a:stretch>
        </p:blipFill>
        <p:spPr>
          <a:xfrm>
            <a:off x="8279751" y="3054208"/>
            <a:ext cx="3210373" cy="1438476"/>
          </a:xfrm>
          <a:prstGeom prst="rect">
            <a:avLst/>
          </a:prstGeom>
        </p:spPr>
      </p:pic>
      <p:sp>
        <p:nvSpPr>
          <p:cNvPr id="5" name="Text Placeholder 3">
            <a:extLst>
              <a:ext uri="{FF2B5EF4-FFF2-40B4-BE49-F238E27FC236}">
                <a16:creationId xmlns:a16="http://schemas.microsoft.com/office/drawing/2014/main" id="{C4A4CCC2-F184-B275-7006-DCC8D8212883}"/>
              </a:ext>
            </a:extLst>
          </p:cNvPr>
          <p:cNvSpPr txBox="1">
            <a:spLocks/>
          </p:cNvSpPr>
          <p:nvPr/>
        </p:nvSpPr>
        <p:spPr>
          <a:xfrm>
            <a:off x="7513163" y="1803400"/>
            <a:ext cx="4566542"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
            <a:extLst>
              <a:ext uri="{FF2B5EF4-FFF2-40B4-BE49-F238E27FC236}">
                <a16:creationId xmlns:a16="http://schemas.microsoft.com/office/drawing/2014/main" id="{A88EDC0A-4F59-05C5-9A25-B9FD31D4BBD0}"/>
              </a:ext>
            </a:extLst>
          </p:cNvPr>
          <p:cNvSpPr txBox="1">
            <a:spLocks/>
          </p:cNvSpPr>
          <p:nvPr/>
        </p:nvSpPr>
        <p:spPr>
          <a:xfrm>
            <a:off x="260802" y="1069642"/>
            <a:ext cx="7516364" cy="500095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To be improved:</a:t>
            </a:r>
          </a:p>
          <a:p>
            <a:pPr marL="0" indent="0">
              <a:lnSpc>
                <a:spcPct val="100000"/>
              </a:lnSpc>
              <a:spcBef>
                <a:spcPts val="0"/>
              </a:spcBef>
              <a:buFont typeface="Arial" panose="020B0604020202020204" pitchFamily="34" charset="0"/>
              <a:buNone/>
            </a:pPr>
            <a:r>
              <a:rPr lang="en-US" sz="2000" dirty="0"/>
              <a:t>1. Reduce the delivery time of the products during promotions.</a:t>
            </a:r>
          </a:p>
          <a:p>
            <a:pPr marL="0" indent="0">
              <a:lnSpc>
                <a:spcPct val="100000"/>
              </a:lnSpc>
              <a:spcBef>
                <a:spcPts val="0"/>
              </a:spcBef>
              <a:buFont typeface="Arial" panose="020B0604020202020204" pitchFamily="34" charset="0"/>
              <a:buNone/>
            </a:pPr>
            <a:r>
              <a:rPr lang="en-US" sz="2000" dirty="0"/>
              <a:t>2. Try to give the price early during promotion.</a:t>
            </a:r>
          </a:p>
          <a:p>
            <a:pPr marL="0" indent="0">
              <a:lnSpc>
                <a:spcPct val="100000"/>
              </a:lnSpc>
              <a:spcBef>
                <a:spcPts val="0"/>
              </a:spcBef>
              <a:buFont typeface="Arial" panose="020B0604020202020204" pitchFamily="34" charset="0"/>
              <a:buNone/>
            </a:pPr>
            <a:r>
              <a:rPr lang="en-US" sz="2000" dirty="0"/>
              <a:t>3. During promotions, try to give a disturbance free shopping experience to customers.</a:t>
            </a:r>
          </a:p>
          <a:p>
            <a:pPr marL="0" indent="0">
              <a:lnSpc>
                <a:spcPct val="100000"/>
              </a:lnSpc>
              <a:spcBef>
                <a:spcPts val="0"/>
              </a:spcBef>
              <a:buFont typeface="Arial" panose="020B0604020202020204" pitchFamily="34" charset="0"/>
              <a:buNone/>
            </a:pPr>
            <a:r>
              <a:rPr lang="en-US" sz="2000" dirty="0"/>
              <a:t>4. Late declaration of price and discounts.</a:t>
            </a:r>
          </a:p>
          <a:p>
            <a:pPr marL="0" indent="0">
              <a:lnSpc>
                <a:spcPct val="100000"/>
              </a:lnSpc>
              <a:spcBef>
                <a:spcPts val="0"/>
              </a:spcBef>
              <a:buFont typeface="Arial" panose="020B0604020202020204" pitchFamily="34" charset="0"/>
              <a:buNone/>
            </a:pPr>
            <a:r>
              <a:rPr lang="en-US" sz="2000" dirty="0"/>
              <a:t>5. Frequent disturbance is occurring while moving from one page to another.</a:t>
            </a:r>
            <a:br>
              <a:rPr lang="en-US" sz="2000" dirty="0"/>
            </a:br>
            <a:endParaRPr lang="en-US" sz="2000" dirty="0"/>
          </a:p>
          <a:p>
            <a:pPr>
              <a:lnSpc>
                <a:spcPct val="100000"/>
              </a:lnSpc>
              <a:spcBef>
                <a:spcPts val="0"/>
              </a:spcBef>
            </a:pPr>
            <a:r>
              <a:rPr lang="en-US" sz="2000" b="1" dirty="0"/>
              <a:t>Positive feedback summary:</a:t>
            </a:r>
          </a:p>
          <a:p>
            <a:pPr marL="0" indent="0">
              <a:lnSpc>
                <a:spcPct val="100000"/>
              </a:lnSpc>
              <a:spcBef>
                <a:spcPts val="0"/>
              </a:spcBef>
              <a:buFont typeface="Arial" panose="020B0604020202020204" pitchFamily="34" charset="0"/>
              <a:buNone/>
            </a:pPr>
            <a:r>
              <a:rPr lang="en-US" sz="2000" dirty="0"/>
              <a:t>1. Convenient to use and a good website.</a:t>
            </a:r>
          </a:p>
          <a:p>
            <a:pPr marL="0" indent="0">
              <a:lnSpc>
                <a:spcPct val="100000"/>
              </a:lnSpc>
              <a:spcBef>
                <a:spcPts val="0"/>
              </a:spcBef>
              <a:buFont typeface="Arial" panose="020B0604020202020204" pitchFamily="34" charset="0"/>
              <a:buNone/>
            </a:pPr>
            <a:r>
              <a:rPr lang="en-US" sz="2000" dirty="0"/>
              <a:t>2. Quickness to complete a purchase.</a:t>
            </a:r>
          </a:p>
          <a:p>
            <a:pPr marL="0" indent="0">
              <a:lnSpc>
                <a:spcPct val="100000"/>
              </a:lnSpc>
              <a:spcBef>
                <a:spcPts val="0"/>
              </a:spcBef>
              <a:buFont typeface="Arial" panose="020B0604020202020204" pitchFamily="34" charset="0"/>
              <a:buNone/>
            </a:pPr>
            <a:r>
              <a:rPr lang="en-US" sz="2000" dirty="0"/>
              <a:t>3. About 64% of the customers feel that either web or app is reliable.</a:t>
            </a:r>
          </a:p>
          <a:p>
            <a:pPr marL="0" indent="0">
              <a:lnSpc>
                <a:spcPct val="100000"/>
              </a:lnSpc>
              <a:spcBef>
                <a:spcPts val="0"/>
              </a:spcBef>
              <a:buFont typeface="Arial" panose="020B0604020202020204" pitchFamily="34" charset="0"/>
              <a:buNone/>
            </a:pPr>
            <a:r>
              <a:rPr lang="en-US" sz="2000" dirty="0"/>
              <a:t>4. Around 20% of the customers believe that Paytm has a wild variety of products on offer.</a:t>
            </a:r>
            <a:endParaRPr lang="en-IN" sz="2000" dirty="0"/>
          </a:p>
        </p:txBody>
      </p:sp>
    </p:spTree>
    <p:extLst>
      <p:ext uri="{BB962C8B-B14F-4D97-AF65-F5344CB8AC3E}">
        <p14:creationId xmlns:p14="http://schemas.microsoft.com/office/powerpoint/2010/main" val="23303196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19F2A-FE3A-E065-3AAB-85DA7A22A368}"/>
              </a:ext>
            </a:extLst>
          </p:cNvPr>
          <p:cNvSpPr>
            <a:spLocks noGrp="1"/>
          </p:cNvSpPr>
          <p:nvPr>
            <p:ph type="title"/>
          </p:nvPr>
        </p:nvSpPr>
        <p:spPr/>
        <p:txBody>
          <a:bodyPr/>
          <a:lstStyle/>
          <a:p>
            <a:r>
              <a:rPr lang="en-IN" dirty="0"/>
              <a:t>5. Snapdeal.com</a:t>
            </a:r>
          </a:p>
        </p:txBody>
      </p:sp>
      <p:pic>
        <p:nvPicPr>
          <p:cNvPr id="4" name="Content Placeholder 3">
            <a:extLst>
              <a:ext uri="{FF2B5EF4-FFF2-40B4-BE49-F238E27FC236}">
                <a16:creationId xmlns:a16="http://schemas.microsoft.com/office/drawing/2014/main" id="{E264771F-1BA0-91AB-1087-8EACC24E7B8D}"/>
              </a:ext>
            </a:extLst>
          </p:cNvPr>
          <p:cNvPicPr>
            <a:picLocks noGrp="1" noChangeAspect="1"/>
          </p:cNvPicPr>
          <p:nvPr>
            <p:ph idx="1"/>
          </p:nvPr>
        </p:nvPicPr>
        <p:blipFill>
          <a:blip r:embed="rId2"/>
          <a:stretch>
            <a:fillRect/>
          </a:stretch>
        </p:blipFill>
        <p:spPr>
          <a:xfrm>
            <a:off x="7821165" y="3506771"/>
            <a:ext cx="3995270" cy="1106078"/>
          </a:xfrm>
          <a:prstGeom prst="rect">
            <a:avLst/>
          </a:prstGeom>
        </p:spPr>
      </p:pic>
      <p:sp>
        <p:nvSpPr>
          <p:cNvPr id="5" name="Text Placeholder 3">
            <a:extLst>
              <a:ext uri="{FF2B5EF4-FFF2-40B4-BE49-F238E27FC236}">
                <a16:creationId xmlns:a16="http://schemas.microsoft.com/office/drawing/2014/main" id="{B661B15C-7B16-AE43-E17D-4B9D69A6662E}"/>
              </a:ext>
            </a:extLst>
          </p:cNvPr>
          <p:cNvSpPr txBox="1">
            <a:spLocks/>
          </p:cNvSpPr>
          <p:nvPr/>
        </p:nvSpPr>
        <p:spPr>
          <a:xfrm>
            <a:off x="7486632" y="1836222"/>
            <a:ext cx="4570249"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
            <a:extLst>
              <a:ext uri="{FF2B5EF4-FFF2-40B4-BE49-F238E27FC236}">
                <a16:creationId xmlns:a16="http://schemas.microsoft.com/office/drawing/2014/main" id="{1834B324-C983-7C9C-01F1-FF0870CF47C2}"/>
              </a:ext>
            </a:extLst>
          </p:cNvPr>
          <p:cNvSpPr txBox="1">
            <a:spLocks/>
          </p:cNvSpPr>
          <p:nvPr/>
        </p:nvSpPr>
        <p:spPr>
          <a:xfrm>
            <a:off x="320843" y="1206632"/>
            <a:ext cx="7673088" cy="528624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pPr>
            <a:r>
              <a:rPr lang="en-US" sz="2000" b="1" dirty="0"/>
              <a:t>To be improved:</a:t>
            </a:r>
          </a:p>
          <a:p>
            <a:pPr marL="0" indent="0">
              <a:lnSpc>
                <a:spcPct val="120000"/>
              </a:lnSpc>
              <a:spcBef>
                <a:spcPts val="0"/>
              </a:spcBef>
              <a:buFont typeface="Arial" panose="020B0604020202020204" pitchFamily="34" charset="0"/>
              <a:buNone/>
            </a:pPr>
            <a:r>
              <a:rPr lang="en-US" sz="2000" dirty="0"/>
              <a:t>1. Reduce the delivery time of the products during promotions.</a:t>
            </a:r>
          </a:p>
          <a:p>
            <a:pPr marL="0" indent="0">
              <a:lnSpc>
                <a:spcPct val="120000"/>
              </a:lnSpc>
              <a:spcBef>
                <a:spcPts val="0"/>
              </a:spcBef>
              <a:buFont typeface="Arial" panose="020B0604020202020204" pitchFamily="34" charset="0"/>
              <a:buNone/>
            </a:pPr>
            <a:r>
              <a:rPr lang="en-US" sz="2000" dirty="0"/>
              <a:t>2. Try to give the price early during promotion.</a:t>
            </a:r>
          </a:p>
          <a:p>
            <a:pPr marL="0" indent="0">
              <a:lnSpc>
                <a:spcPct val="120000"/>
              </a:lnSpc>
              <a:spcBef>
                <a:spcPts val="0"/>
              </a:spcBef>
              <a:buFont typeface="Arial" panose="020B0604020202020204" pitchFamily="34" charset="0"/>
              <a:buNone/>
            </a:pPr>
            <a:r>
              <a:rPr lang="en-US" sz="2000" dirty="0"/>
              <a:t>3. During promotions, try to give a disturbance free shopping experience to customers.</a:t>
            </a:r>
          </a:p>
          <a:p>
            <a:pPr marL="0" indent="0">
              <a:lnSpc>
                <a:spcPct val="120000"/>
              </a:lnSpc>
              <a:spcBef>
                <a:spcPts val="0"/>
              </a:spcBef>
              <a:buFont typeface="Arial" panose="020B0604020202020204" pitchFamily="34" charset="0"/>
              <a:buNone/>
            </a:pPr>
            <a:r>
              <a:rPr lang="en-US" sz="2000" dirty="0"/>
              <a:t>4. Late declaration of price and discounts.</a:t>
            </a:r>
          </a:p>
          <a:p>
            <a:pPr marL="0" indent="0">
              <a:lnSpc>
                <a:spcPct val="120000"/>
              </a:lnSpc>
              <a:spcBef>
                <a:spcPts val="0"/>
              </a:spcBef>
              <a:buFont typeface="Arial" panose="020B0604020202020204" pitchFamily="34" charset="0"/>
              <a:buNone/>
            </a:pPr>
            <a:r>
              <a:rPr lang="en-US" sz="2000" dirty="0"/>
              <a:t>5. No one has expressed to recommend Snapdeal to a contact as it has the most negative feedbacks among all other websites.</a:t>
            </a:r>
            <a:br>
              <a:rPr lang="en-US" sz="2000" dirty="0"/>
            </a:br>
            <a:endParaRPr lang="en-US" sz="2000" dirty="0"/>
          </a:p>
          <a:p>
            <a:pPr>
              <a:lnSpc>
                <a:spcPct val="120000"/>
              </a:lnSpc>
              <a:spcBef>
                <a:spcPts val="0"/>
              </a:spcBef>
            </a:pPr>
            <a:r>
              <a:rPr lang="en-US" sz="2000" b="1" dirty="0"/>
              <a:t>Positive feedback summary:</a:t>
            </a:r>
          </a:p>
          <a:p>
            <a:pPr marL="0" indent="0">
              <a:lnSpc>
                <a:spcPct val="120000"/>
              </a:lnSpc>
              <a:spcBef>
                <a:spcPts val="0"/>
              </a:spcBef>
              <a:buFont typeface="Arial" panose="020B0604020202020204" pitchFamily="34" charset="0"/>
              <a:buNone/>
            </a:pPr>
            <a:r>
              <a:rPr lang="en-US" sz="2000" dirty="0"/>
              <a:t>1. Convenient to use.</a:t>
            </a:r>
          </a:p>
          <a:p>
            <a:pPr marL="0" indent="0">
              <a:lnSpc>
                <a:spcPct val="120000"/>
              </a:lnSpc>
              <a:spcBef>
                <a:spcPts val="0"/>
              </a:spcBef>
              <a:buFont typeface="Arial" panose="020B0604020202020204" pitchFamily="34" charset="0"/>
              <a:buNone/>
            </a:pPr>
            <a:r>
              <a:rPr lang="en-US" sz="2000" dirty="0"/>
              <a:t>2. 54% of the customers are happy about the availability of financial information security.</a:t>
            </a:r>
            <a:endParaRPr lang="en-IN" sz="2000" dirty="0"/>
          </a:p>
        </p:txBody>
      </p:sp>
    </p:spTree>
    <p:extLst>
      <p:ext uri="{BB962C8B-B14F-4D97-AF65-F5344CB8AC3E}">
        <p14:creationId xmlns:p14="http://schemas.microsoft.com/office/powerpoint/2010/main" val="3784152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Freeform: Shape 81">
            <a:extLst>
              <a:ext uri="{FF2B5EF4-FFF2-40B4-BE49-F238E27FC236}">
                <a16:creationId xmlns:a16="http://schemas.microsoft.com/office/drawing/2014/main" id="{D20D28CC-1562-4F2D-8260-116550CDD9DC}"/>
              </a:ext>
            </a:extLst>
          </p:cNvPr>
          <p:cNvSpPr/>
          <p:nvPr/>
        </p:nvSpPr>
        <p:spPr>
          <a:xfrm flipH="1">
            <a:off x="11232850" y="1627592"/>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7" name="Freeform: Shape 96">
            <a:extLst>
              <a:ext uri="{FF2B5EF4-FFF2-40B4-BE49-F238E27FC236}">
                <a16:creationId xmlns:a16="http://schemas.microsoft.com/office/drawing/2014/main" id="{561357BE-FC17-48F9-BBBE-116B23EFD70D}"/>
              </a:ext>
            </a:extLst>
          </p:cNvPr>
          <p:cNvSpPr/>
          <p:nvPr/>
        </p:nvSpPr>
        <p:spPr>
          <a:xfrm flipH="1">
            <a:off x="9313556" y="2695950"/>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3" name="Freeform: Shape 92">
            <a:extLst>
              <a:ext uri="{FF2B5EF4-FFF2-40B4-BE49-F238E27FC236}">
                <a16:creationId xmlns:a16="http://schemas.microsoft.com/office/drawing/2014/main" id="{5E4A92D5-D71F-4BFD-8B57-CC5CE47B245E}"/>
              </a:ext>
            </a:extLst>
          </p:cNvPr>
          <p:cNvSpPr/>
          <p:nvPr/>
        </p:nvSpPr>
        <p:spPr>
          <a:xfrm flipH="1">
            <a:off x="7292701" y="1581358"/>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9" name="Freeform: Shape 88">
            <a:extLst>
              <a:ext uri="{FF2B5EF4-FFF2-40B4-BE49-F238E27FC236}">
                <a16:creationId xmlns:a16="http://schemas.microsoft.com/office/drawing/2014/main" id="{1B45D60E-9755-4B74-AAB9-D517EC800C5B}"/>
              </a:ext>
            </a:extLst>
          </p:cNvPr>
          <p:cNvSpPr/>
          <p:nvPr/>
        </p:nvSpPr>
        <p:spPr>
          <a:xfrm flipH="1">
            <a:off x="5362816" y="2432339"/>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Freeform: Shape 73">
            <a:extLst>
              <a:ext uri="{FF2B5EF4-FFF2-40B4-BE49-F238E27FC236}">
                <a16:creationId xmlns:a16="http://schemas.microsoft.com/office/drawing/2014/main" id="{9B045963-F72A-488E-8BD2-5DFC28D0CDE6}"/>
              </a:ext>
            </a:extLst>
          </p:cNvPr>
          <p:cNvSpPr/>
          <p:nvPr/>
        </p:nvSpPr>
        <p:spPr>
          <a:xfrm flipH="1">
            <a:off x="2206785" y="1884814"/>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Freeform: Shape 71">
            <a:extLst>
              <a:ext uri="{FF2B5EF4-FFF2-40B4-BE49-F238E27FC236}">
                <a16:creationId xmlns:a16="http://schemas.microsoft.com/office/drawing/2014/main" id="{F140994A-D42E-410C-893D-5062040321EA}"/>
              </a:ext>
            </a:extLst>
          </p:cNvPr>
          <p:cNvSpPr/>
          <p:nvPr/>
        </p:nvSpPr>
        <p:spPr>
          <a:xfrm flipH="1">
            <a:off x="974811" y="3343730"/>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4" name="Group 13">
            <a:extLst>
              <a:ext uri="{FF2B5EF4-FFF2-40B4-BE49-F238E27FC236}">
                <a16:creationId xmlns:a16="http://schemas.microsoft.com/office/drawing/2014/main" id="{142B4D80-C8F5-4E6D-A730-44C173FE5F6C}"/>
              </a:ext>
            </a:extLst>
          </p:cNvPr>
          <p:cNvGrpSpPr/>
          <p:nvPr/>
        </p:nvGrpSpPr>
        <p:grpSpPr>
          <a:xfrm>
            <a:off x="1373007" y="1910803"/>
            <a:ext cx="1800000" cy="1800000"/>
            <a:chOff x="8749689" y="1354987"/>
            <a:chExt cx="1800000" cy="1800000"/>
          </a:xfrm>
        </p:grpSpPr>
        <p:sp>
          <p:nvSpPr>
            <p:cNvPr id="40" name="Freeform: Shape 39">
              <a:extLst>
                <a:ext uri="{FF2B5EF4-FFF2-40B4-BE49-F238E27FC236}">
                  <a16:creationId xmlns:a16="http://schemas.microsoft.com/office/drawing/2014/main" id="{C7A1FE6D-4555-49B1-B864-46807103B79A}"/>
                </a:ext>
              </a:extLst>
            </p:cNvPr>
            <p:cNvSpPr/>
            <p:nvPr/>
          </p:nvSpPr>
          <p:spPr>
            <a:xfrm rot="16200000">
              <a:off x="8749689" y="1354987"/>
              <a:ext cx="1800000" cy="1800000"/>
            </a:xfrm>
            <a:custGeom>
              <a:avLst/>
              <a:gdLst>
                <a:gd name="connsiteX0" fmla="*/ 1620000 w 1800000"/>
                <a:gd name="connsiteY0" fmla="*/ 900000 h 1800000"/>
                <a:gd name="connsiteX1" fmla="*/ 1440000 w 1800000"/>
                <a:gd name="connsiteY1" fmla="*/ 720000 h 1800000"/>
                <a:gd name="connsiteX2" fmla="*/ 1260000 w 1800000"/>
                <a:gd name="connsiteY2" fmla="*/ 900000 h 1800000"/>
                <a:gd name="connsiteX3" fmla="*/ 1440000 w 1800000"/>
                <a:gd name="connsiteY3" fmla="*/ 1080000 h 1800000"/>
                <a:gd name="connsiteX4" fmla="*/ 1620000 w 1800000"/>
                <a:gd name="connsiteY4" fmla="*/ 900000 h 1800000"/>
                <a:gd name="connsiteX5" fmla="*/ 1800000 w 1800000"/>
                <a:gd name="connsiteY5" fmla="*/ 900000 h 1800000"/>
                <a:gd name="connsiteX6" fmla="*/ 1350000 w 1800000"/>
                <a:gd name="connsiteY6" fmla="*/ 1800000 h 1800000"/>
                <a:gd name="connsiteX7" fmla="*/ 450000 w 1800000"/>
                <a:gd name="connsiteY7" fmla="*/ 1800000 h 1800000"/>
                <a:gd name="connsiteX8" fmla="*/ 0 w 1800000"/>
                <a:gd name="connsiteY8" fmla="*/ 900000 h 1800000"/>
                <a:gd name="connsiteX9" fmla="*/ 450000 w 1800000"/>
                <a:gd name="connsiteY9" fmla="*/ 0 h 1800000"/>
                <a:gd name="connsiteX10" fmla="*/ 1350000 w 1800000"/>
                <a:gd name="connsiteY10"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000" h="1800000">
                  <a:moveTo>
                    <a:pt x="1620000" y="900000"/>
                  </a:moveTo>
                  <a:cubicBezTo>
                    <a:pt x="1620000" y="800589"/>
                    <a:pt x="1539411" y="720000"/>
                    <a:pt x="1440000" y="720000"/>
                  </a:cubicBezTo>
                  <a:cubicBezTo>
                    <a:pt x="1340589" y="720000"/>
                    <a:pt x="1260000" y="800589"/>
                    <a:pt x="1260000" y="900000"/>
                  </a:cubicBezTo>
                  <a:cubicBezTo>
                    <a:pt x="1260000" y="999411"/>
                    <a:pt x="1340589" y="1080000"/>
                    <a:pt x="1440000" y="1080000"/>
                  </a:cubicBezTo>
                  <a:cubicBezTo>
                    <a:pt x="1539411" y="1080000"/>
                    <a:pt x="1620000" y="999411"/>
                    <a:pt x="1620000" y="900000"/>
                  </a:cubicBezTo>
                  <a:close/>
                  <a:moveTo>
                    <a:pt x="1800000" y="900000"/>
                  </a:moveTo>
                  <a:lnTo>
                    <a:pt x="1350000" y="1800000"/>
                  </a:lnTo>
                  <a:lnTo>
                    <a:pt x="450000" y="1800000"/>
                  </a:lnTo>
                  <a:lnTo>
                    <a:pt x="0" y="900000"/>
                  </a:lnTo>
                  <a:lnTo>
                    <a:pt x="450000" y="0"/>
                  </a:lnTo>
                  <a:lnTo>
                    <a:pt x="1350000" y="0"/>
                  </a:lnTo>
                  <a:close/>
                </a:path>
              </a:pathLst>
            </a:custGeom>
            <a:solidFill>
              <a:srgbClr val="A34A2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48" name="TextBox 47">
              <a:extLst>
                <a:ext uri="{FF2B5EF4-FFF2-40B4-BE49-F238E27FC236}">
                  <a16:creationId xmlns:a16="http://schemas.microsoft.com/office/drawing/2014/main" id="{003B2DD8-35CF-4C9A-B786-F722366DE340}"/>
                </a:ext>
              </a:extLst>
            </p:cNvPr>
            <p:cNvSpPr txBox="1"/>
            <p:nvPr/>
          </p:nvSpPr>
          <p:spPr>
            <a:xfrm>
              <a:off x="9002631" y="1991044"/>
              <a:ext cx="1342716" cy="707886"/>
            </a:xfrm>
            <a:prstGeom prst="rect">
              <a:avLst/>
            </a:prstGeom>
            <a:noFill/>
          </p:spPr>
          <p:txBody>
            <a:bodyPr wrap="square" rtlCol="0">
              <a:spAutoFit/>
            </a:bodyPr>
            <a:lstStyle/>
            <a:p>
              <a:r>
                <a:rPr lang="en-US" sz="2000" b="1" dirty="0"/>
                <a:t>Problem </a:t>
              </a:r>
              <a:r>
                <a:rPr lang="en-US" sz="2000" b="1" dirty="0" smtClean="0"/>
                <a:t>Statement</a:t>
              </a:r>
              <a:endParaRPr lang="en-US" sz="2000" b="1" dirty="0"/>
            </a:p>
          </p:txBody>
        </p:sp>
      </p:grpSp>
      <p:grpSp>
        <p:nvGrpSpPr>
          <p:cNvPr id="18" name="Group 17">
            <a:extLst>
              <a:ext uri="{FF2B5EF4-FFF2-40B4-BE49-F238E27FC236}">
                <a16:creationId xmlns:a16="http://schemas.microsoft.com/office/drawing/2014/main" id="{F275CA4F-8456-48A8-B726-1CB29616A83E}"/>
              </a:ext>
            </a:extLst>
          </p:cNvPr>
          <p:cNvGrpSpPr/>
          <p:nvPr/>
        </p:nvGrpSpPr>
        <p:grpSpPr>
          <a:xfrm>
            <a:off x="4223022" y="2669194"/>
            <a:ext cx="1839944" cy="1800000"/>
            <a:chOff x="3891842" y="2618394"/>
            <a:chExt cx="1839944" cy="1800000"/>
          </a:xfrm>
        </p:grpSpPr>
        <p:sp>
          <p:nvSpPr>
            <p:cNvPr id="41" name="Freeform: Shape 40">
              <a:extLst>
                <a:ext uri="{FF2B5EF4-FFF2-40B4-BE49-F238E27FC236}">
                  <a16:creationId xmlns:a16="http://schemas.microsoft.com/office/drawing/2014/main" id="{418F8FB2-E091-4CF8-9AE5-E28B9AB668D8}"/>
                </a:ext>
              </a:extLst>
            </p:cNvPr>
            <p:cNvSpPr/>
            <p:nvPr/>
          </p:nvSpPr>
          <p:spPr>
            <a:xfrm rot="16200000">
              <a:off x="3891842" y="2618394"/>
              <a:ext cx="1800000" cy="1800000"/>
            </a:xfrm>
            <a:custGeom>
              <a:avLst/>
              <a:gdLst>
                <a:gd name="connsiteX0" fmla="*/ 1678332 w 1800000"/>
                <a:gd name="connsiteY0" fmla="*/ 886200 h 1800000"/>
                <a:gd name="connsiteX1" fmla="*/ 1498332 w 1800000"/>
                <a:gd name="connsiteY1" fmla="*/ 706200 h 1800000"/>
                <a:gd name="connsiteX2" fmla="*/ 1318332 w 1800000"/>
                <a:gd name="connsiteY2" fmla="*/ 886200 h 1800000"/>
                <a:gd name="connsiteX3" fmla="*/ 1498332 w 1800000"/>
                <a:gd name="connsiteY3" fmla="*/ 1066200 h 1800000"/>
                <a:gd name="connsiteX4" fmla="*/ 1678332 w 1800000"/>
                <a:gd name="connsiteY4" fmla="*/ 886200 h 1800000"/>
                <a:gd name="connsiteX5" fmla="*/ 1800000 w 1800000"/>
                <a:gd name="connsiteY5" fmla="*/ 900000 h 1800000"/>
                <a:gd name="connsiteX6" fmla="*/ 1350000 w 1800000"/>
                <a:gd name="connsiteY6" fmla="*/ 1800000 h 1800000"/>
                <a:gd name="connsiteX7" fmla="*/ 450000 w 1800000"/>
                <a:gd name="connsiteY7" fmla="*/ 1800000 h 1800000"/>
                <a:gd name="connsiteX8" fmla="*/ 0 w 1800000"/>
                <a:gd name="connsiteY8" fmla="*/ 900000 h 1800000"/>
                <a:gd name="connsiteX9" fmla="*/ 450000 w 1800000"/>
                <a:gd name="connsiteY9" fmla="*/ 0 h 1800000"/>
                <a:gd name="connsiteX10" fmla="*/ 1350000 w 1800000"/>
                <a:gd name="connsiteY10"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000" h="1800000">
                  <a:moveTo>
                    <a:pt x="1678332" y="886200"/>
                  </a:moveTo>
                  <a:cubicBezTo>
                    <a:pt x="1678332" y="786789"/>
                    <a:pt x="1597743" y="706200"/>
                    <a:pt x="1498332" y="706200"/>
                  </a:cubicBezTo>
                  <a:cubicBezTo>
                    <a:pt x="1398921" y="706200"/>
                    <a:pt x="1318332" y="786789"/>
                    <a:pt x="1318332" y="886200"/>
                  </a:cubicBezTo>
                  <a:cubicBezTo>
                    <a:pt x="1318332" y="985611"/>
                    <a:pt x="1398921" y="1066200"/>
                    <a:pt x="1498332" y="1066200"/>
                  </a:cubicBezTo>
                  <a:cubicBezTo>
                    <a:pt x="1597743" y="1066200"/>
                    <a:pt x="1678332" y="985611"/>
                    <a:pt x="1678332" y="886200"/>
                  </a:cubicBezTo>
                  <a:close/>
                  <a:moveTo>
                    <a:pt x="1800000" y="900000"/>
                  </a:moveTo>
                  <a:lnTo>
                    <a:pt x="1350000" y="1800000"/>
                  </a:lnTo>
                  <a:lnTo>
                    <a:pt x="450000" y="1800000"/>
                  </a:lnTo>
                  <a:lnTo>
                    <a:pt x="0" y="900000"/>
                  </a:lnTo>
                  <a:lnTo>
                    <a:pt x="450000" y="0"/>
                  </a:lnTo>
                  <a:lnTo>
                    <a:pt x="1350000" y="0"/>
                  </a:lnTo>
                  <a:close/>
                </a:path>
              </a:pathLst>
            </a:custGeom>
            <a:solidFill>
              <a:srgbClr val="95AD7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50" name="TextBox 49">
              <a:extLst>
                <a:ext uri="{FF2B5EF4-FFF2-40B4-BE49-F238E27FC236}">
                  <a16:creationId xmlns:a16="http://schemas.microsoft.com/office/drawing/2014/main" id="{C2A6EA00-BCFF-4B34-B934-4E3FCEEC4177}"/>
                </a:ext>
              </a:extLst>
            </p:cNvPr>
            <p:cNvSpPr txBox="1"/>
            <p:nvPr/>
          </p:nvSpPr>
          <p:spPr>
            <a:xfrm>
              <a:off x="4071325" y="3035691"/>
              <a:ext cx="1660461" cy="1015663"/>
            </a:xfrm>
            <a:prstGeom prst="rect">
              <a:avLst/>
            </a:prstGeom>
            <a:noFill/>
          </p:spPr>
          <p:txBody>
            <a:bodyPr wrap="square" rtlCol="0">
              <a:spAutoFit/>
            </a:bodyPr>
            <a:lstStyle/>
            <a:p>
              <a:r>
                <a:rPr lang="en-US" sz="2000" b="1" dirty="0" smtClean="0"/>
                <a:t> Exploratory  Data </a:t>
              </a:r>
              <a:r>
                <a:rPr lang="en-US" sz="2000" b="1" dirty="0"/>
                <a:t>Analysis </a:t>
              </a:r>
              <a:r>
                <a:rPr lang="en-US" sz="2000" b="1" dirty="0" smtClean="0"/>
                <a:t>    (</a:t>
              </a:r>
              <a:r>
                <a:rPr lang="en-US" sz="2000" b="1" dirty="0"/>
                <a:t>EDA)</a:t>
              </a:r>
              <a:endParaRPr lang="en-US" sz="2000" b="1" dirty="0"/>
            </a:p>
          </p:txBody>
        </p:sp>
      </p:grpSp>
      <p:grpSp>
        <p:nvGrpSpPr>
          <p:cNvPr id="16" name="Group 15">
            <a:extLst>
              <a:ext uri="{FF2B5EF4-FFF2-40B4-BE49-F238E27FC236}">
                <a16:creationId xmlns:a16="http://schemas.microsoft.com/office/drawing/2014/main" id="{3921110F-C348-49DE-BA5D-279E768F42BE}"/>
              </a:ext>
            </a:extLst>
          </p:cNvPr>
          <p:cNvGrpSpPr/>
          <p:nvPr/>
        </p:nvGrpSpPr>
        <p:grpSpPr>
          <a:xfrm>
            <a:off x="8472961" y="2681621"/>
            <a:ext cx="2618456" cy="1800000"/>
            <a:chOff x="8331933" y="1890294"/>
            <a:chExt cx="2618456" cy="1800000"/>
          </a:xfrm>
        </p:grpSpPr>
        <p:sp>
          <p:nvSpPr>
            <p:cNvPr id="43" name="Freeform: Shape 42">
              <a:extLst>
                <a:ext uri="{FF2B5EF4-FFF2-40B4-BE49-F238E27FC236}">
                  <a16:creationId xmlns:a16="http://schemas.microsoft.com/office/drawing/2014/main" id="{86A568A2-9A11-48C7-A74E-9FDD90DE27E1}"/>
                </a:ext>
              </a:extLst>
            </p:cNvPr>
            <p:cNvSpPr/>
            <p:nvPr/>
          </p:nvSpPr>
          <p:spPr>
            <a:xfrm rot="16200000">
              <a:off x="8331933" y="1890294"/>
              <a:ext cx="1800000" cy="1800000"/>
            </a:xfrm>
            <a:custGeom>
              <a:avLst/>
              <a:gdLst>
                <a:gd name="connsiteX0" fmla="*/ 1574937 w 1800000"/>
                <a:gd name="connsiteY0" fmla="*/ 878621 h 1800000"/>
                <a:gd name="connsiteX1" fmla="*/ 1394937 w 1800000"/>
                <a:gd name="connsiteY1" fmla="*/ 698621 h 1800000"/>
                <a:gd name="connsiteX2" fmla="*/ 1214937 w 1800000"/>
                <a:gd name="connsiteY2" fmla="*/ 878621 h 1800000"/>
                <a:gd name="connsiteX3" fmla="*/ 1394937 w 1800000"/>
                <a:gd name="connsiteY3" fmla="*/ 1058621 h 1800000"/>
                <a:gd name="connsiteX4" fmla="*/ 1574937 w 1800000"/>
                <a:gd name="connsiteY4" fmla="*/ 878621 h 1800000"/>
                <a:gd name="connsiteX5" fmla="*/ 1800000 w 1800000"/>
                <a:gd name="connsiteY5" fmla="*/ 900000 h 1800000"/>
                <a:gd name="connsiteX6" fmla="*/ 1350000 w 1800000"/>
                <a:gd name="connsiteY6" fmla="*/ 1800000 h 1800000"/>
                <a:gd name="connsiteX7" fmla="*/ 450000 w 1800000"/>
                <a:gd name="connsiteY7" fmla="*/ 1800000 h 1800000"/>
                <a:gd name="connsiteX8" fmla="*/ 0 w 1800000"/>
                <a:gd name="connsiteY8" fmla="*/ 900000 h 1800000"/>
                <a:gd name="connsiteX9" fmla="*/ 450000 w 1800000"/>
                <a:gd name="connsiteY9" fmla="*/ 0 h 1800000"/>
                <a:gd name="connsiteX10" fmla="*/ 1350000 w 1800000"/>
                <a:gd name="connsiteY10"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000" h="1800000">
                  <a:moveTo>
                    <a:pt x="1574937" y="878621"/>
                  </a:moveTo>
                  <a:cubicBezTo>
                    <a:pt x="1574937" y="779210"/>
                    <a:pt x="1494348" y="698621"/>
                    <a:pt x="1394937" y="698621"/>
                  </a:cubicBezTo>
                  <a:cubicBezTo>
                    <a:pt x="1295526" y="698621"/>
                    <a:pt x="1214937" y="779210"/>
                    <a:pt x="1214937" y="878621"/>
                  </a:cubicBezTo>
                  <a:cubicBezTo>
                    <a:pt x="1214937" y="978032"/>
                    <a:pt x="1295526" y="1058621"/>
                    <a:pt x="1394937" y="1058621"/>
                  </a:cubicBezTo>
                  <a:cubicBezTo>
                    <a:pt x="1494348" y="1058621"/>
                    <a:pt x="1574937" y="978032"/>
                    <a:pt x="1574937" y="878621"/>
                  </a:cubicBezTo>
                  <a:close/>
                  <a:moveTo>
                    <a:pt x="1800000" y="900000"/>
                  </a:moveTo>
                  <a:lnTo>
                    <a:pt x="1350000" y="1800000"/>
                  </a:lnTo>
                  <a:lnTo>
                    <a:pt x="450000" y="1800000"/>
                  </a:lnTo>
                  <a:lnTo>
                    <a:pt x="0" y="900000"/>
                  </a:lnTo>
                  <a:lnTo>
                    <a:pt x="450000" y="0"/>
                  </a:lnTo>
                  <a:lnTo>
                    <a:pt x="1350000" y="0"/>
                  </a:lnTo>
                  <a:close/>
                </a:path>
              </a:pathLst>
            </a:custGeom>
            <a:solidFill>
              <a:srgbClr val="CC006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52" name="TextBox 51">
              <a:extLst>
                <a:ext uri="{FF2B5EF4-FFF2-40B4-BE49-F238E27FC236}">
                  <a16:creationId xmlns:a16="http://schemas.microsoft.com/office/drawing/2014/main" id="{D4FB77C8-1B1E-4003-9DD4-28104ECB7424}"/>
                </a:ext>
              </a:extLst>
            </p:cNvPr>
            <p:cNvSpPr txBox="1"/>
            <p:nvPr/>
          </p:nvSpPr>
          <p:spPr>
            <a:xfrm>
              <a:off x="8764052" y="2713995"/>
              <a:ext cx="2186337" cy="400110"/>
            </a:xfrm>
            <a:prstGeom prst="rect">
              <a:avLst/>
            </a:prstGeom>
            <a:noFill/>
          </p:spPr>
          <p:txBody>
            <a:bodyPr wrap="square" rtlCol="0">
              <a:spAutoFit/>
            </a:bodyPr>
            <a:lstStyle/>
            <a:p>
              <a:r>
                <a:rPr lang="en-US" sz="2000" dirty="0"/>
                <a:t>Inference</a:t>
              </a:r>
              <a:endParaRPr lang="en-GB" sz="2000" b="1" dirty="0"/>
            </a:p>
          </p:txBody>
        </p:sp>
      </p:grpSp>
      <p:grpSp>
        <p:nvGrpSpPr>
          <p:cNvPr id="11" name="Group 10">
            <a:extLst>
              <a:ext uri="{FF2B5EF4-FFF2-40B4-BE49-F238E27FC236}">
                <a16:creationId xmlns:a16="http://schemas.microsoft.com/office/drawing/2014/main" id="{A4477EB7-86A3-4B35-9F82-1E65AA804A6B}"/>
              </a:ext>
            </a:extLst>
          </p:cNvPr>
          <p:cNvGrpSpPr/>
          <p:nvPr/>
        </p:nvGrpSpPr>
        <p:grpSpPr>
          <a:xfrm>
            <a:off x="10392000" y="1638478"/>
            <a:ext cx="1800000" cy="1800000"/>
            <a:chOff x="1950694" y="1156737"/>
            <a:chExt cx="1800000" cy="1800000"/>
          </a:xfrm>
        </p:grpSpPr>
        <p:sp>
          <p:nvSpPr>
            <p:cNvPr id="45" name="Freeform: Shape 44">
              <a:extLst>
                <a:ext uri="{FF2B5EF4-FFF2-40B4-BE49-F238E27FC236}">
                  <a16:creationId xmlns:a16="http://schemas.microsoft.com/office/drawing/2014/main" id="{EB18B4E6-64CE-4887-88DA-FD2CE9923B99}"/>
                </a:ext>
              </a:extLst>
            </p:cNvPr>
            <p:cNvSpPr/>
            <p:nvPr/>
          </p:nvSpPr>
          <p:spPr>
            <a:xfrm rot="16200000">
              <a:off x="1950694" y="1156737"/>
              <a:ext cx="1800000" cy="1800000"/>
            </a:xfrm>
            <a:custGeom>
              <a:avLst/>
              <a:gdLst>
                <a:gd name="connsiteX0" fmla="*/ 1601750 w 1800000"/>
                <a:gd name="connsiteY0" fmla="*/ 899999 h 1800000"/>
                <a:gd name="connsiteX1" fmla="*/ 1421750 w 1800000"/>
                <a:gd name="connsiteY1" fmla="*/ 719999 h 1800000"/>
                <a:gd name="connsiteX2" fmla="*/ 1241750 w 1800000"/>
                <a:gd name="connsiteY2" fmla="*/ 899999 h 1800000"/>
                <a:gd name="connsiteX3" fmla="*/ 1421750 w 1800000"/>
                <a:gd name="connsiteY3" fmla="*/ 1079999 h 1800000"/>
                <a:gd name="connsiteX4" fmla="*/ 1601750 w 1800000"/>
                <a:gd name="connsiteY4" fmla="*/ 899999 h 1800000"/>
                <a:gd name="connsiteX5" fmla="*/ 1800000 w 1800000"/>
                <a:gd name="connsiteY5" fmla="*/ 900000 h 1800000"/>
                <a:gd name="connsiteX6" fmla="*/ 1350000 w 1800000"/>
                <a:gd name="connsiteY6" fmla="*/ 1800000 h 1800000"/>
                <a:gd name="connsiteX7" fmla="*/ 450000 w 1800000"/>
                <a:gd name="connsiteY7" fmla="*/ 1800000 h 1800000"/>
                <a:gd name="connsiteX8" fmla="*/ 0 w 1800000"/>
                <a:gd name="connsiteY8" fmla="*/ 900000 h 1800000"/>
                <a:gd name="connsiteX9" fmla="*/ 450000 w 1800000"/>
                <a:gd name="connsiteY9" fmla="*/ 0 h 1800000"/>
                <a:gd name="connsiteX10" fmla="*/ 1350000 w 1800000"/>
                <a:gd name="connsiteY10"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000" h="1800000">
                  <a:moveTo>
                    <a:pt x="1601750" y="899999"/>
                  </a:moveTo>
                  <a:cubicBezTo>
                    <a:pt x="1601750" y="800588"/>
                    <a:pt x="1521161" y="719999"/>
                    <a:pt x="1421750" y="719999"/>
                  </a:cubicBezTo>
                  <a:cubicBezTo>
                    <a:pt x="1322339" y="719999"/>
                    <a:pt x="1241750" y="800588"/>
                    <a:pt x="1241750" y="899999"/>
                  </a:cubicBezTo>
                  <a:cubicBezTo>
                    <a:pt x="1241750" y="999410"/>
                    <a:pt x="1322339" y="1079999"/>
                    <a:pt x="1421750" y="1079999"/>
                  </a:cubicBezTo>
                  <a:cubicBezTo>
                    <a:pt x="1521161" y="1079999"/>
                    <a:pt x="1601750" y="999410"/>
                    <a:pt x="1601750" y="899999"/>
                  </a:cubicBezTo>
                  <a:close/>
                  <a:moveTo>
                    <a:pt x="1800000" y="900000"/>
                  </a:moveTo>
                  <a:lnTo>
                    <a:pt x="1350000" y="1800000"/>
                  </a:lnTo>
                  <a:lnTo>
                    <a:pt x="450000" y="1800000"/>
                  </a:lnTo>
                  <a:lnTo>
                    <a:pt x="0" y="900000"/>
                  </a:lnTo>
                  <a:lnTo>
                    <a:pt x="450000" y="0"/>
                  </a:lnTo>
                  <a:lnTo>
                    <a:pt x="1350000"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53" name="TextBox 52">
              <a:extLst>
                <a:ext uri="{FF2B5EF4-FFF2-40B4-BE49-F238E27FC236}">
                  <a16:creationId xmlns:a16="http://schemas.microsoft.com/office/drawing/2014/main" id="{F4062C7D-5ED5-4227-809E-BF0531F5F04C}"/>
                </a:ext>
              </a:extLst>
            </p:cNvPr>
            <p:cNvSpPr txBox="1"/>
            <p:nvPr/>
          </p:nvSpPr>
          <p:spPr>
            <a:xfrm>
              <a:off x="2241735" y="1774333"/>
              <a:ext cx="1342716" cy="1015663"/>
            </a:xfrm>
            <a:prstGeom prst="rect">
              <a:avLst/>
            </a:prstGeom>
            <a:noFill/>
          </p:spPr>
          <p:txBody>
            <a:bodyPr wrap="square" rtlCol="0">
              <a:spAutoFit/>
            </a:bodyPr>
            <a:lstStyle/>
            <a:p>
              <a:r>
                <a:rPr lang="en-GB" sz="2000" b="1" dirty="0" smtClean="0"/>
                <a:t>Future Work</a:t>
              </a:r>
              <a:endParaRPr lang="en-GB" sz="2000" b="1" dirty="0"/>
            </a:p>
            <a:p>
              <a:endParaRPr lang="en-GB" sz="2000" b="1" dirty="0"/>
            </a:p>
          </p:txBody>
        </p:sp>
      </p:grpSp>
      <p:grpSp>
        <p:nvGrpSpPr>
          <p:cNvPr id="17" name="Group 16">
            <a:extLst>
              <a:ext uri="{FF2B5EF4-FFF2-40B4-BE49-F238E27FC236}">
                <a16:creationId xmlns:a16="http://schemas.microsoft.com/office/drawing/2014/main" id="{7DBA4766-7330-4D4A-BB6D-4F27F01916CE}"/>
              </a:ext>
            </a:extLst>
          </p:cNvPr>
          <p:cNvGrpSpPr/>
          <p:nvPr/>
        </p:nvGrpSpPr>
        <p:grpSpPr>
          <a:xfrm>
            <a:off x="6454590" y="1629000"/>
            <a:ext cx="1800000" cy="1800000"/>
            <a:chOff x="6313579" y="1589634"/>
            <a:chExt cx="1800000" cy="1800000"/>
          </a:xfrm>
        </p:grpSpPr>
        <p:sp>
          <p:nvSpPr>
            <p:cNvPr id="47" name="Freeform: Shape 46">
              <a:extLst>
                <a:ext uri="{FF2B5EF4-FFF2-40B4-BE49-F238E27FC236}">
                  <a16:creationId xmlns:a16="http://schemas.microsoft.com/office/drawing/2014/main" id="{8E00C5E5-D3BC-4560-AA1B-EB3BD712DE04}"/>
                </a:ext>
              </a:extLst>
            </p:cNvPr>
            <p:cNvSpPr/>
            <p:nvPr/>
          </p:nvSpPr>
          <p:spPr>
            <a:xfrm rot="16200000">
              <a:off x="6313579" y="1589634"/>
              <a:ext cx="1800000" cy="1800000"/>
            </a:xfrm>
            <a:custGeom>
              <a:avLst/>
              <a:gdLst>
                <a:gd name="connsiteX0" fmla="*/ 1574937 w 1800000"/>
                <a:gd name="connsiteY0" fmla="*/ 878621 h 1800000"/>
                <a:gd name="connsiteX1" fmla="*/ 1394937 w 1800000"/>
                <a:gd name="connsiteY1" fmla="*/ 698621 h 1800000"/>
                <a:gd name="connsiteX2" fmla="*/ 1214937 w 1800000"/>
                <a:gd name="connsiteY2" fmla="*/ 878621 h 1800000"/>
                <a:gd name="connsiteX3" fmla="*/ 1394937 w 1800000"/>
                <a:gd name="connsiteY3" fmla="*/ 1058621 h 1800000"/>
                <a:gd name="connsiteX4" fmla="*/ 1574937 w 1800000"/>
                <a:gd name="connsiteY4" fmla="*/ 878621 h 1800000"/>
                <a:gd name="connsiteX5" fmla="*/ 1800000 w 1800000"/>
                <a:gd name="connsiteY5" fmla="*/ 900000 h 1800000"/>
                <a:gd name="connsiteX6" fmla="*/ 1350000 w 1800000"/>
                <a:gd name="connsiteY6" fmla="*/ 1800000 h 1800000"/>
                <a:gd name="connsiteX7" fmla="*/ 450000 w 1800000"/>
                <a:gd name="connsiteY7" fmla="*/ 1800000 h 1800000"/>
                <a:gd name="connsiteX8" fmla="*/ 0 w 1800000"/>
                <a:gd name="connsiteY8" fmla="*/ 900000 h 1800000"/>
                <a:gd name="connsiteX9" fmla="*/ 450000 w 1800000"/>
                <a:gd name="connsiteY9" fmla="*/ 0 h 1800000"/>
                <a:gd name="connsiteX10" fmla="*/ 1350000 w 1800000"/>
                <a:gd name="connsiteY10"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000" h="1800000">
                  <a:moveTo>
                    <a:pt x="1574937" y="878621"/>
                  </a:moveTo>
                  <a:cubicBezTo>
                    <a:pt x="1574937" y="779210"/>
                    <a:pt x="1494348" y="698621"/>
                    <a:pt x="1394937" y="698621"/>
                  </a:cubicBezTo>
                  <a:cubicBezTo>
                    <a:pt x="1295526" y="698621"/>
                    <a:pt x="1214937" y="779210"/>
                    <a:pt x="1214937" y="878621"/>
                  </a:cubicBezTo>
                  <a:cubicBezTo>
                    <a:pt x="1214937" y="978032"/>
                    <a:pt x="1295526" y="1058621"/>
                    <a:pt x="1394937" y="1058621"/>
                  </a:cubicBezTo>
                  <a:cubicBezTo>
                    <a:pt x="1494348" y="1058621"/>
                    <a:pt x="1574937" y="978032"/>
                    <a:pt x="1574937" y="878621"/>
                  </a:cubicBezTo>
                  <a:close/>
                  <a:moveTo>
                    <a:pt x="1800000" y="900000"/>
                  </a:moveTo>
                  <a:lnTo>
                    <a:pt x="1350000" y="1800000"/>
                  </a:lnTo>
                  <a:lnTo>
                    <a:pt x="450000" y="1800000"/>
                  </a:lnTo>
                  <a:lnTo>
                    <a:pt x="0" y="900000"/>
                  </a:lnTo>
                  <a:lnTo>
                    <a:pt x="450000" y="0"/>
                  </a:lnTo>
                  <a:lnTo>
                    <a:pt x="1350000" y="0"/>
                  </a:lnTo>
                  <a:close/>
                </a:path>
              </a:pathLst>
            </a:cu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49" name="TextBox 48">
              <a:extLst>
                <a:ext uri="{FF2B5EF4-FFF2-40B4-BE49-F238E27FC236}">
                  <a16:creationId xmlns:a16="http://schemas.microsoft.com/office/drawing/2014/main" id="{A1B0B142-E8B7-4D53-8621-B16EC75555DA}"/>
                </a:ext>
              </a:extLst>
            </p:cNvPr>
            <p:cNvSpPr txBox="1"/>
            <p:nvPr/>
          </p:nvSpPr>
          <p:spPr>
            <a:xfrm>
              <a:off x="6599819" y="2296124"/>
              <a:ext cx="1282952" cy="707886"/>
            </a:xfrm>
            <a:prstGeom prst="rect">
              <a:avLst/>
            </a:prstGeom>
            <a:noFill/>
          </p:spPr>
          <p:txBody>
            <a:bodyPr wrap="square" rtlCol="0">
              <a:spAutoFit/>
            </a:bodyPr>
            <a:lstStyle/>
            <a:p>
              <a:r>
                <a:rPr lang="en-US" sz="2000" b="1" dirty="0"/>
                <a:t>Visualization</a:t>
              </a:r>
              <a:endParaRPr lang="en-GB" sz="2000" b="1" dirty="0"/>
            </a:p>
          </p:txBody>
        </p:sp>
      </p:grpSp>
      <p:grpSp>
        <p:nvGrpSpPr>
          <p:cNvPr id="55" name="Group 54">
            <a:extLst>
              <a:ext uri="{FF2B5EF4-FFF2-40B4-BE49-F238E27FC236}">
                <a16:creationId xmlns:a16="http://schemas.microsoft.com/office/drawing/2014/main" id="{3FB3B8F5-6162-4B33-B57A-A56EE5631512}"/>
              </a:ext>
            </a:extLst>
          </p:cNvPr>
          <p:cNvGrpSpPr/>
          <p:nvPr/>
        </p:nvGrpSpPr>
        <p:grpSpPr>
          <a:xfrm>
            <a:off x="138008" y="0"/>
            <a:ext cx="1800000" cy="5205602"/>
            <a:chOff x="138008" y="-800100"/>
            <a:chExt cx="1800000" cy="5205602"/>
          </a:xfrm>
        </p:grpSpPr>
        <p:grpSp>
          <p:nvGrpSpPr>
            <p:cNvPr id="13" name="Group 12">
              <a:extLst>
                <a:ext uri="{FF2B5EF4-FFF2-40B4-BE49-F238E27FC236}">
                  <a16:creationId xmlns:a16="http://schemas.microsoft.com/office/drawing/2014/main" id="{0CFC7DFF-052D-43F0-8AC9-EB70A06049FF}"/>
                </a:ext>
              </a:extLst>
            </p:cNvPr>
            <p:cNvGrpSpPr/>
            <p:nvPr/>
          </p:nvGrpSpPr>
          <p:grpSpPr>
            <a:xfrm>
              <a:off x="138008" y="2605502"/>
              <a:ext cx="1800000" cy="1800000"/>
              <a:chOff x="5320908" y="406171"/>
              <a:chExt cx="1800000" cy="1800000"/>
            </a:xfrm>
          </p:grpSpPr>
          <p:sp>
            <p:nvSpPr>
              <p:cNvPr id="34" name="Freeform: Shape 33">
                <a:extLst>
                  <a:ext uri="{FF2B5EF4-FFF2-40B4-BE49-F238E27FC236}">
                    <a16:creationId xmlns:a16="http://schemas.microsoft.com/office/drawing/2014/main" id="{A2AF0C1D-5C88-465A-A0D5-DF838CF42317}"/>
                  </a:ext>
                </a:extLst>
              </p:cNvPr>
              <p:cNvSpPr/>
              <p:nvPr/>
            </p:nvSpPr>
            <p:spPr>
              <a:xfrm rot="16200000">
                <a:off x="5320908" y="406171"/>
                <a:ext cx="1800000" cy="1800000"/>
              </a:xfrm>
              <a:custGeom>
                <a:avLst/>
                <a:gdLst>
                  <a:gd name="connsiteX0" fmla="*/ 1650524 w 1800000"/>
                  <a:gd name="connsiteY0" fmla="*/ 882776 h 1800000"/>
                  <a:gd name="connsiteX1" fmla="*/ 1470524 w 1800000"/>
                  <a:gd name="connsiteY1" fmla="*/ 702776 h 1800000"/>
                  <a:gd name="connsiteX2" fmla="*/ 1290524 w 1800000"/>
                  <a:gd name="connsiteY2" fmla="*/ 882776 h 1800000"/>
                  <a:gd name="connsiteX3" fmla="*/ 1470524 w 1800000"/>
                  <a:gd name="connsiteY3" fmla="*/ 1062776 h 1800000"/>
                  <a:gd name="connsiteX4" fmla="*/ 1650524 w 1800000"/>
                  <a:gd name="connsiteY4" fmla="*/ 882776 h 1800000"/>
                  <a:gd name="connsiteX5" fmla="*/ 1800000 w 1800000"/>
                  <a:gd name="connsiteY5" fmla="*/ 900000 h 1800000"/>
                  <a:gd name="connsiteX6" fmla="*/ 1350000 w 1800000"/>
                  <a:gd name="connsiteY6" fmla="*/ 1800000 h 1800000"/>
                  <a:gd name="connsiteX7" fmla="*/ 450000 w 1800000"/>
                  <a:gd name="connsiteY7" fmla="*/ 1800000 h 1800000"/>
                  <a:gd name="connsiteX8" fmla="*/ 0 w 1800000"/>
                  <a:gd name="connsiteY8" fmla="*/ 900000 h 1800000"/>
                  <a:gd name="connsiteX9" fmla="*/ 450000 w 1800000"/>
                  <a:gd name="connsiteY9" fmla="*/ 0 h 1800000"/>
                  <a:gd name="connsiteX10" fmla="*/ 1350000 w 1800000"/>
                  <a:gd name="connsiteY10"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000" h="1800000">
                    <a:moveTo>
                      <a:pt x="1650524" y="882776"/>
                    </a:moveTo>
                    <a:cubicBezTo>
                      <a:pt x="1650524" y="783365"/>
                      <a:pt x="1569935" y="702776"/>
                      <a:pt x="1470524" y="702776"/>
                    </a:cubicBezTo>
                    <a:cubicBezTo>
                      <a:pt x="1371113" y="702776"/>
                      <a:pt x="1290524" y="783365"/>
                      <a:pt x="1290524" y="882776"/>
                    </a:cubicBezTo>
                    <a:cubicBezTo>
                      <a:pt x="1290524" y="982187"/>
                      <a:pt x="1371113" y="1062776"/>
                      <a:pt x="1470524" y="1062776"/>
                    </a:cubicBezTo>
                    <a:cubicBezTo>
                      <a:pt x="1569935" y="1062776"/>
                      <a:pt x="1650524" y="982187"/>
                      <a:pt x="1650524" y="882776"/>
                    </a:cubicBezTo>
                    <a:close/>
                    <a:moveTo>
                      <a:pt x="1800000" y="900000"/>
                    </a:moveTo>
                    <a:lnTo>
                      <a:pt x="1350000" y="1800000"/>
                    </a:lnTo>
                    <a:lnTo>
                      <a:pt x="450000" y="1800000"/>
                    </a:lnTo>
                    <a:lnTo>
                      <a:pt x="0" y="900000"/>
                    </a:lnTo>
                    <a:lnTo>
                      <a:pt x="450000" y="0"/>
                    </a:lnTo>
                    <a:lnTo>
                      <a:pt x="1350000" y="0"/>
                    </a:lnTo>
                    <a:close/>
                  </a:path>
                </a:pathLst>
              </a:custGeom>
              <a:solidFill>
                <a:srgbClr val="FF993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2" name="TextBox 11">
                <a:extLst>
                  <a:ext uri="{FF2B5EF4-FFF2-40B4-BE49-F238E27FC236}">
                    <a16:creationId xmlns:a16="http://schemas.microsoft.com/office/drawing/2014/main" id="{63477718-ACD0-4F42-948B-060DC9791060}"/>
                  </a:ext>
                </a:extLst>
              </p:cNvPr>
              <p:cNvSpPr txBox="1"/>
              <p:nvPr/>
            </p:nvSpPr>
            <p:spPr>
              <a:xfrm>
                <a:off x="5613658" y="1066447"/>
                <a:ext cx="1342716" cy="1015663"/>
              </a:xfrm>
              <a:prstGeom prst="rect">
                <a:avLst/>
              </a:prstGeom>
              <a:noFill/>
            </p:spPr>
            <p:txBody>
              <a:bodyPr wrap="square" rtlCol="0">
                <a:spAutoFit/>
              </a:bodyPr>
              <a:lstStyle/>
              <a:p>
                <a:r>
                  <a:rPr lang="en-US" sz="2000" b="1" dirty="0">
                    <a:latin typeface="Calibri" panose="020F0502020204030204" pitchFamily="34" charset="0"/>
                    <a:cs typeface="Calibri" panose="020F0502020204030204" pitchFamily="34" charset="0"/>
                  </a:rPr>
                  <a:t>Introduction</a:t>
                </a:r>
              </a:p>
              <a:p>
                <a:endParaRPr lang="en-GB" sz="2000" b="1" dirty="0"/>
              </a:p>
            </p:txBody>
          </p:sp>
        </p:grpSp>
        <p:cxnSp>
          <p:nvCxnSpPr>
            <p:cNvPr id="20" name="Straight Connector 19">
              <a:extLst>
                <a:ext uri="{FF2B5EF4-FFF2-40B4-BE49-F238E27FC236}">
                  <a16:creationId xmlns:a16="http://schemas.microsoft.com/office/drawing/2014/main" id="{67C3A3F4-024D-4F0B-B9DB-C4088FA86E23}"/>
                </a:ext>
              </a:extLst>
            </p:cNvPr>
            <p:cNvCxnSpPr>
              <a:cxnSpLocks/>
              <a:stCxn id="34" idx="5"/>
            </p:cNvCxnSpPr>
            <p:nvPr/>
          </p:nvCxnSpPr>
          <p:spPr>
            <a:xfrm flipV="1">
              <a:off x="1038008" y="-800100"/>
              <a:ext cx="0" cy="340560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54" name="Straight Connector 53">
            <a:extLst>
              <a:ext uri="{FF2B5EF4-FFF2-40B4-BE49-F238E27FC236}">
                <a16:creationId xmlns:a16="http://schemas.microsoft.com/office/drawing/2014/main" id="{0DD9D414-3C27-4168-AF2F-F128045B765D}"/>
              </a:ext>
            </a:extLst>
          </p:cNvPr>
          <p:cNvCxnSpPr>
            <a:cxnSpLocks/>
          </p:cNvCxnSpPr>
          <p:nvPr/>
        </p:nvCxnSpPr>
        <p:spPr>
          <a:xfrm flipV="1">
            <a:off x="2265264" y="0"/>
            <a:ext cx="0" cy="189175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26DA6D2-EF7E-46FE-B4CF-340DF4D4237C}"/>
              </a:ext>
            </a:extLst>
          </p:cNvPr>
          <p:cNvCxnSpPr>
            <a:cxnSpLocks/>
          </p:cNvCxnSpPr>
          <p:nvPr/>
        </p:nvCxnSpPr>
        <p:spPr>
          <a:xfrm flipV="1">
            <a:off x="5421544" y="0"/>
            <a:ext cx="0" cy="243635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C51A283-DA9C-48D3-B828-0F13F96E09F4}"/>
              </a:ext>
            </a:extLst>
          </p:cNvPr>
          <p:cNvCxnSpPr>
            <a:cxnSpLocks/>
          </p:cNvCxnSpPr>
          <p:nvPr/>
        </p:nvCxnSpPr>
        <p:spPr>
          <a:xfrm flipV="1">
            <a:off x="7354259" y="0"/>
            <a:ext cx="0" cy="158963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257877F-A1F2-4315-A5C9-3FEC3961738B}"/>
              </a:ext>
            </a:extLst>
          </p:cNvPr>
          <p:cNvCxnSpPr>
            <a:cxnSpLocks/>
          </p:cNvCxnSpPr>
          <p:nvPr/>
        </p:nvCxnSpPr>
        <p:spPr>
          <a:xfrm flipV="1">
            <a:off x="9368811" y="0"/>
            <a:ext cx="0" cy="268162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3DF24AA7-F38C-4EB6-AAEC-DF58E92C5643}"/>
              </a:ext>
            </a:extLst>
          </p:cNvPr>
          <p:cNvCxnSpPr>
            <a:cxnSpLocks/>
          </p:cNvCxnSpPr>
          <p:nvPr/>
        </p:nvCxnSpPr>
        <p:spPr>
          <a:xfrm flipV="1">
            <a:off x="11292000" y="0"/>
            <a:ext cx="0" cy="163847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A4B7E543-2360-495C-8259-6844F6A7A681}"/>
              </a:ext>
            </a:extLst>
          </p:cNvPr>
          <p:cNvGrpSpPr/>
          <p:nvPr/>
        </p:nvGrpSpPr>
        <p:grpSpPr>
          <a:xfrm>
            <a:off x="2701023" y="4481622"/>
            <a:ext cx="6789955" cy="4968131"/>
            <a:chOff x="1773474" y="4481622"/>
            <a:chExt cx="6789955" cy="4968131"/>
          </a:xfrm>
        </p:grpSpPr>
        <p:sp>
          <p:nvSpPr>
            <p:cNvPr id="30" name="Frame 29">
              <a:extLst>
                <a:ext uri="{FF2B5EF4-FFF2-40B4-BE49-F238E27FC236}">
                  <a16:creationId xmlns:a16="http://schemas.microsoft.com/office/drawing/2014/main" id="{B79B4D68-BE1D-407B-B608-62D5A4B1F2EA}"/>
                </a:ext>
              </a:extLst>
            </p:cNvPr>
            <p:cNvSpPr/>
            <p:nvPr/>
          </p:nvSpPr>
          <p:spPr>
            <a:xfrm>
              <a:off x="1773474" y="4481622"/>
              <a:ext cx="6789955" cy="2001622"/>
            </a:xfrm>
            <a:prstGeom prst="frame">
              <a:avLst>
                <a:gd name="adj1" fmla="val 5249"/>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1" name="Rectangle 30">
              <a:extLst>
                <a:ext uri="{FF2B5EF4-FFF2-40B4-BE49-F238E27FC236}">
                  <a16:creationId xmlns:a16="http://schemas.microsoft.com/office/drawing/2014/main" id="{69CF047F-33B0-4C9D-89BD-6E924EC8BE18}"/>
                </a:ext>
              </a:extLst>
            </p:cNvPr>
            <p:cNvSpPr/>
            <p:nvPr/>
          </p:nvSpPr>
          <p:spPr>
            <a:xfrm>
              <a:off x="1850629" y="7649753"/>
              <a:ext cx="6588000" cy="1800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1" name="Freeform: Shape 50">
            <a:extLst>
              <a:ext uri="{FF2B5EF4-FFF2-40B4-BE49-F238E27FC236}">
                <a16:creationId xmlns:a16="http://schemas.microsoft.com/office/drawing/2014/main" id="{241C7811-2BBE-4D88-AED2-CEEBE6544BD4}"/>
              </a:ext>
            </a:extLst>
          </p:cNvPr>
          <p:cNvSpPr/>
          <p:nvPr/>
        </p:nvSpPr>
        <p:spPr>
          <a:xfrm>
            <a:off x="995825" y="3354615"/>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TextBox 34">
            <a:extLst>
              <a:ext uri="{FF2B5EF4-FFF2-40B4-BE49-F238E27FC236}">
                <a16:creationId xmlns:a16="http://schemas.microsoft.com/office/drawing/2014/main" id="{EA58FD0B-1F74-4E6B-9620-9EFE10B77EB3}"/>
              </a:ext>
            </a:extLst>
          </p:cNvPr>
          <p:cNvSpPr txBox="1"/>
          <p:nvPr/>
        </p:nvSpPr>
        <p:spPr>
          <a:xfrm>
            <a:off x="4915609" y="5148426"/>
            <a:ext cx="2591517" cy="707886"/>
          </a:xfrm>
          <a:prstGeom prst="rect">
            <a:avLst/>
          </a:prstGeom>
          <a:noFill/>
        </p:spPr>
        <p:txBody>
          <a:bodyPr wrap="square" rtlCol="0">
            <a:spAutoFit/>
          </a:bodyPr>
          <a:lstStyle/>
          <a:p>
            <a:r>
              <a:rPr lang="en-GB" sz="4000" b="1" dirty="0"/>
              <a:t>AGENDA</a:t>
            </a:r>
          </a:p>
        </p:txBody>
      </p:sp>
      <p:sp>
        <p:nvSpPr>
          <p:cNvPr id="75" name="Freeform: Shape 74">
            <a:extLst>
              <a:ext uri="{FF2B5EF4-FFF2-40B4-BE49-F238E27FC236}">
                <a16:creationId xmlns:a16="http://schemas.microsoft.com/office/drawing/2014/main" id="{7865FB70-5640-4C51-84F7-B1D122BEF43D}"/>
              </a:ext>
            </a:extLst>
          </p:cNvPr>
          <p:cNvSpPr/>
          <p:nvPr/>
        </p:nvSpPr>
        <p:spPr>
          <a:xfrm>
            <a:off x="2230180" y="1895699"/>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7" name="Straight Connector 56">
            <a:extLst>
              <a:ext uri="{FF2B5EF4-FFF2-40B4-BE49-F238E27FC236}">
                <a16:creationId xmlns:a16="http://schemas.microsoft.com/office/drawing/2014/main" id="{E8118449-6AB0-4AB3-A693-9950FBB72CE9}"/>
              </a:ext>
            </a:extLst>
          </p:cNvPr>
          <p:cNvCxnSpPr/>
          <p:nvPr/>
        </p:nvCxnSpPr>
        <p:spPr>
          <a:xfrm flipV="1">
            <a:off x="950193" y="3295630"/>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0CFB276-C077-4F3E-81BE-FCF53996DEC7}"/>
              </a:ext>
            </a:extLst>
          </p:cNvPr>
          <p:cNvCxnSpPr/>
          <p:nvPr/>
        </p:nvCxnSpPr>
        <p:spPr>
          <a:xfrm flipV="1">
            <a:off x="940951" y="3244711"/>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3" name="Freeform: Shape 82">
            <a:extLst>
              <a:ext uri="{FF2B5EF4-FFF2-40B4-BE49-F238E27FC236}">
                <a16:creationId xmlns:a16="http://schemas.microsoft.com/office/drawing/2014/main" id="{816CF0DF-1375-4CC3-9068-CA18DF0EB235}"/>
              </a:ext>
            </a:extLst>
          </p:cNvPr>
          <p:cNvSpPr/>
          <p:nvPr/>
        </p:nvSpPr>
        <p:spPr>
          <a:xfrm>
            <a:off x="11256245" y="1638477"/>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4" name="Straight Connector 83">
            <a:extLst>
              <a:ext uri="{FF2B5EF4-FFF2-40B4-BE49-F238E27FC236}">
                <a16:creationId xmlns:a16="http://schemas.microsoft.com/office/drawing/2014/main" id="{A247B461-E13E-45D0-BA12-5014A88F4B87}"/>
              </a:ext>
            </a:extLst>
          </p:cNvPr>
          <p:cNvCxnSpPr/>
          <p:nvPr/>
        </p:nvCxnSpPr>
        <p:spPr>
          <a:xfrm flipV="1">
            <a:off x="2184506" y="1838753"/>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0F61967-8BBC-4A39-A050-475D30327A28}"/>
              </a:ext>
            </a:extLst>
          </p:cNvPr>
          <p:cNvCxnSpPr/>
          <p:nvPr/>
        </p:nvCxnSpPr>
        <p:spPr>
          <a:xfrm flipV="1">
            <a:off x="2175264" y="1787834"/>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E632442-0CF2-4151-80C2-64FCF142A521}"/>
              </a:ext>
            </a:extLst>
          </p:cNvPr>
          <p:cNvCxnSpPr/>
          <p:nvPr/>
        </p:nvCxnSpPr>
        <p:spPr>
          <a:xfrm flipV="1">
            <a:off x="11211242" y="1503517"/>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CB0C6230-AB54-4704-96EC-F498304C88BE}"/>
              </a:ext>
            </a:extLst>
          </p:cNvPr>
          <p:cNvCxnSpPr/>
          <p:nvPr/>
        </p:nvCxnSpPr>
        <p:spPr>
          <a:xfrm flipV="1">
            <a:off x="11202000" y="1452598"/>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0" name="Freeform: Shape 89">
            <a:extLst>
              <a:ext uri="{FF2B5EF4-FFF2-40B4-BE49-F238E27FC236}">
                <a16:creationId xmlns:a16="http://schemas.microsoft.com/office/drawing/2014/main" id="{7774BDF2-27CA-46CA-A089-6502DD5F7FC5}"/>
              </a:ext>
            </a:extLst>
          </p:cNvPr>
          <p:cNvSpPr/>
          <p:nvPr/>
        </p:nvSpPr>
        <p:spPr>
          <a:xfrm>
            <a:off x="5305065" y="2057626"/>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91" name="Straight Connector 90">
            <a:extLst>
              <a:ext uri="{FF2B5EF4-FFF2-40B4-BE49-F238E27FC236}">
                <a16:creationId xmlns:a16="http://schemas.microsoft.com/office/drawing/2014/main" id="{F74F9CFF-7C96-48E3-8B6F-A0CF03C7F26B}"/>
              </a:ext>
            </a:extLst>
          </p:cNvPr>
          <p:cNvCxnSpPr/>
          <p:nvPr/>
        </p:nvCxnSpPr>
        <p:spPr>
          <a:xfrm flipV="1">
            <a:off x="5347570" y="2399042"/>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B67EC7B1-ED74-4E6A-A710-E3475377C498}"/>
              </a:ext>
            </a:extLst>
          </p:cNvPr>
          <p:cNvCxnSpPr/>
          <p:nvPr/>
        </p:nvCxnSpPr>
        <p:spPr>
          <a:xfrm flipV="1">
            <a:off x="5338328" y="2348123"/>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Freeform: Shape 93">
            <a:extLst>
              <a:ext uri="{FF2B5EF4-FFF2-40B4-BE49-F238E27FC236}">
                <a16:creationId xmlns:a16="http://schemas.microsoft.com/office/drawing/2014/main" id="{BDC60F1E-1B07-485A-8D58-4C0286B5BA76}"/>
              </a:ext>
            </a:extLst>
          </p:cNvPr>
          <p:cNvSpPr/>
          <p:nvPr/>
        </p:nvSpPr>
        <p:spPr>
          <a:xfrm>
            <a:off x="7315536" y="1588832"/>
            <a:ext cx="103260" cy="334530"/>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95" name="Straight Connector 94">
            <a:extLst>
              <a:ext uri="{FF2B5EF4-FFF2-40B4-BE49-F238E27FC236}">
                <a16:creationId xmlns:a16="http://schemas.microsoft.com/office/drawing/2014/main" id="{527DB412-4719-4C6D-BA5F-1EC161D5125D}"/>
              </a:ext>
            </a:extLst>
          </p:cNvPr>
          <p:cNvCxnSpPr/>
          <p:nvPr/>
        </p:nvCxnSpPr>
        <p:spPr>
          <a:xfrm flipV="1">
            <a:off x="7248038" y="1520715"/>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A3FADE38-A9B1-4EF6-890C-17A43FF5764A}"/>
              </a:ext>
            </a:extLst>
          </p:cNvPr>
          <p:cNvCxnSpPr/>
          <p:nvPr/>
        </p:nvCxnSpPr>
        <p:spPr>
          <a:xfrm flipV="1">
            <a:off x="7238796" y="1469796"/>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Freeform: Shape 97">
            <a:extLst>
              <a:ext uri="{FF2B5EF4-FFF2-40B4-BE49-F238E27FC236}">
                <a16:creationId xmlns:a16="http://schemas.microsoft.com/office/drawing/2014/main" id="{6EFA8978-1CA2-4B0A-AAC7-27319C9700D3}"/>
              </a:ext>
            </a:extLst>
          </p:cNvPr>
          <p:cNvSpPr/>
          <p:nvPr/>
        </p:nvSpPr>
        <p:spPr>
          <a:xfrm>
            <a:off x="9352485" y="2664293"/>
            <a:ext cx="75025" cy="283868"/>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00" name="Straight Connector 99">
            <a:extLst>
              <a:ext uri="{FF2B5EF4-FFF2-40B4-BE49-F238E27FC236}">
                <a16:creationId xmlns:a16="http://schemas.microsoft.com/office/drawing/2014/main" id="{AE9AE84E-3E62-42A5-9A8F-72D8B4C91E77}"/>
              </a:ext>
            </a:extLst>
          </p:cNvPr>
          <p:cNvCxnSpPr/>
          <p:nvPr/>
        </p:nvCxnSpPr>
        <p:spPr>
          <a:xfrm flipV="1">
            <a:off x="9269453" y="2612133"/>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74740D0-F66B-4682-BB76-2C36CAC91EB5}"/>
              </a:ext>
            </a:extLst>
          </p:cNvPr>
          <p:cNvCxnSpPr/>
          <p:nvPr/>
        </p:nvCxnSpPr>
        <p:spPr>
          <a:xfrm flipV="1">
            <a:off x="9260211" y="2561214"/>
            <a:ext cx="180000" cy="6811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2" name="Freeform: Shape 101">
            <a:extLst>
              <a:ext uri="{FF2B5EF4-FFF2-40B4-BE49-F238E27FC236}">
                <a16:creationId xmlns:a16="http://schemas.microsoft.com/office/drawing/2014/main" id="{A75BB265-0849-4A08-BF43-58C0AAA58DB3}"/>
              </a:ext>
            </a:extLst>
          </p:cNvPr>
          <p:cNvSpPr/>
          <p:nvPr/>
        </p:nvSpPr>
        <p:spPr>
          <a:xfrm flipH="1">
            <a:off x="3949387" y="803342"/>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03" name="Group 102">
            <a:extLst>
              <a:ext uri="{FF2B5EF4-FFF2-40B4-BE49-F238E27FC236}">
                <a16:creationId xmlns:a16="http://schemas.microsoft.com/office/drawing/2014/main" id="{0F049BB5-D03F-4FC3-AD42-B1FF9824A5E7}"/>
              </a:ext>
            </a:extLst>
          </p:cNvPr>
          <p:cNvGrpSpPr/>
          <p:nvPr/>
        </p:nvGrpSpPr>
        <p:grpSpPr>
          <a:xfrm>
            <a:off x="3115609" y="829331"/>
            <a:ext cx="1800000" cy="1800000"/>
            <a:chOff x="8749689" y="1354987"/>
            <a:chExt cx="1800000" cy="1800000"/>
          </a:xfrm>
        </p:grpSpPr>
        <p:sp>
          <p:nvSpPr>
            <p:cNvPr id="104" name="Freeform: Shape 103">
              <a:extLst>
                <a:ext uri="{FF2B5EF4-FFF2-40B4-BE49-F238E27FC236}">
                  <a16:creationId xmlns:a16="http://schemas.microsoft.com/office/drawing/2014/main" id="{4B7A1FD9-BC2E-4504-BA4B-C7E578E65D24}"/>
                </a:ext>
              </a:extLst>
            </p:cNvPr>
            <p:cNvSpPr/>
            <p:nvPr/>
          </p:nvSpPr>
          <p:spPr>
            <a:xfrm rot="16200000">
              <a:off x="8749689" y="1354987"/>
              <a:ext cx="1800000" cy="1800000"/>
            </a:xfrm>
            <a:custGeom>
              <a:avLst/>
              <a:gdLst>
                <a:gd name="connsiteX0" fmla="*/ 1620000 w 1800000"/>
                <a:gd name="connsiteY0" fmla="*/ 900000 h 1800000"/>
                <a:gd name="connsiteX1" fmla="*/ 1440000 w 1800000"/>
                <a:gd name="connsiteY1" fmla="*/ 720000 h 1800000"/>
                <a:gd name="connsiteX2" fmla="*/ 1260000 w 1800000"/>
                <a:gd name="connsiteY2" fmla="*/ 900000 h 1800000"/>
                <a:gd name="connsiteX3" fmla="*/ 1440000 w 1800000"/>
                <a:gd name="connsiteY3" fmla="*/ 1080000 h 1800000"/>
                <a:gd name="connsiteX4" fmla="*/ 1620000 w 1800000"/>
                <a:gd name="connsiteY4" fmla="*/ 900000 h 1800000"/>
                <a:gd name="connsiteX5" fmla="*/ 1800000 w 1800000"/>
                <a:gd name="connsiteY5" fmla="*/ 900000 h 1800000"/>
                <a:gd name="connsiteX6" fmla="*/ 1350000 w 1800000"/>
                <a:gd name="connsiteY6" fmla="*/ 1800000 h 1800000"/>
                <a:gd name="connsiteX7" fmla="*/ 450000 w 1800000"/>
                <a:gd name="connsiteY7" fmla="*/ 1800000 h 1800000"/>
                <a:gd name="connsiteX8" fmla="*/ 0 w 1800000"/>
                <a:gd name="connsiteY8" fmla="*/ 900000 h 1800000"/>
                <a:gd name="connsiteX9" fmla="*/ 450000 w 1800000"/>
                <a:gd name="connsiteY9" fmla="*/ 0 h 1800000"/>
                <a:gd name="connsiteX10" fmla="*/ 1350000 w 1800000"/>
                <a:gd name="connsiteY10"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0000" h="1800000">
                  <a:moveTo>
                    <a:pt x="1620000" y="900000"/>
                  </a:moveTo>
                  <a:cubicBezTo>
                    <a:pt x="1620000" y="800589"/>
                    <a:pt x="1539411" y="720000"/>
                    <a:pt x="1440000" y="720000"/>
                  </a:cubicBezTo>
                  <a:cubicBezTo>
                    <a:pt x="1340589" y="720000"/>
                    <a:pt x="1260000" y="800589"/>
                    <a:pt x="1260000" y="900000"/>
                  </a:cubicBezTo>
                  <a:cubicBezTo>
                    <a:pt x="1260000" y="999411"/>
                    <a:pt x="1340589" y="1080000"/>
                    <a:pt x="1440000" y="1080000"/>
                  </a:cubicBezTo>
                  <a:cubicBezTo>
                    <a:pt x="1539411" y="1080000"/>
                    <a:pt x="1620000" y="999411"/>
                    <a:pt x="1620000" y="900000"/>
                  </a:cubicBezTo>
                  <a:close/>
                  <a:moveTo>
                    <a:pt x="1800000" y="900000"/>
                  </a:moveTo>
                  <a:lnTo>
                    <a:pt x="1350000" y="1800000"/>
                  </a:lnTo>
                  <a:lnTo>
                    <a:pt x="450000" y="1800000"/>
                  </a:lnTo>
                  <a:lnTo>
                    <a:pt x="0" y="900000"/>
                  </a:lnTo>
                  <a:lnTo>
                    <a:pt x="450000" y="0"/>
                  </a:lnTo>
                  <a:lnTo>
                    <a:pt x="1350000" y="0"/>
                  </a:lnTo>
                  <a:close/>
                </a:path>
              </a:pathLst>
            </a:custGeom>
            <a:solidFill>
              <a:srgbClr val="6A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05" name="TextBox 104">
              <a:extLst>
                <a:ext uri="{FF2B5EF4-FFF2-40B4-BE49-F238E27FC236}">
                  <a16:creationId xmlns:a16="http://schemas.microsoft.com/office/drawing/2014/main" id="{1BE6088C-7FD3-4508-9844-1CA8466C3B57}"/>
                </a:ext>
              </a:extLst>
            </p:cNvPr>
            <p:cNvSpPr txBox="1"/>
            <p:nvPr/>
          </p:nvSpPr>
          <p:spPr>
            <a:xfrm>
              <a:off x="9052209" y="2104595"/>
              <a:ext cx="1497480" cy="400110"/>
            </a:xfrm>
            <a:prstGeom prst="rect">
              <a:avLst/>
            </a:prstGeom>
            <a:noFill/>
          </p:spPr>
          <p:txBody>
            <a:bodyPr wrap="square" rtlCol="0">
              <a:spAutoFit/>
            </a:bodyPr>
            <a:lstStyle/>
            <a:p>
              <a:r>
                <a:rPr lang="en-US" sz="2000" b="1" dirty="0"/>
                <a:t>Objective</a:t>
              </a:r>
              <a:endParaRPr lang="en-US" sz="2000" b="1" dirty="0"/>
            </a:p>
          </p:txBody>
        </p:sp>
      </p:grpSp>
      <p:cxnSp>
        <p:nvCxnSpPr>
          <p:cNvPr id="106" name="Straight Connector 105">
            <a:extLst>
              <a:ext uri="{FF2B5EF4-FFF2-40B4-BE49-F238E27FC236}">
                <a16:creationId xmlns:a16="http://schemas.microsoft.com/office/drawing/2014/main" id="{041F3CC7-6E1B-4373-BD8D-E1515B60E99C}"/>
              </a:ext>
            </a:extLst>
          </p:cNvPr>
          <p:cNvCxnSpPr>
            <a:cxnSpLocks/>
          </p:cNvCxnSpPr>
          <p:nvPr/>
        </p:nvCxnSpPr>
        <p:spPr>
          <a:xfrm flipH="1" flipV="1">
            <a:off x="4007866" y="0"/>
            <a:ext cx="1" cy="81028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7" name="Freeform: Shape 106">
            <a:extLst>
              <a:ext uri="{FF2B5EF4-FFF2-40B4-BE49-F238E27FC236}">
                <a16:creationId xmlns:a16="http://schemas.microsoft.com/office/drawing/2014/main" id="{A8D45632-152E-4514-B05C-3AD6073130DB}"/>
              </a:ext>
            </a:extLst>
          </p:cNvPr>
          <p:cNvSpPr/>
          <p:nvPr/>
        </p:nvSpPr>
        <p:spPr>
          <a:xfrm>
            <a:off x="3972782" y="814227"/>
            <a:ext cx="103260" cy="241326"/>
          </a:xfrm>
          <a:custGeom>
            <a:avLst/>
            <a:gdLst>
              <a:gd name="connsiteX0" fmla="*/ 43543 w 116649"/>
              <a:gd name="connsiteY0" fmla="*/ 0 h 319725"/>
              <a:gd name="connsiteX1" fmla="*/ 116114 w 116649"/>
              <a:gd name="connsiteY1" fmla="*/ 217715 h 319725"/>
              <a:gd name="connsiteX2" fmla="*/ 72571 w 116649"/>
              <a:gd name="connsiteY2" fmla="*/ 319315 h 319725"/>
              <a:gd name="connsiteX3" fmla="*/ 0 w 116649"/>
              <a:gd name="connsiteY3" fmla="*/ 246743 h 319725"/>
            </a:gdLst>
            <a:ahLst/>
            <a:cxnLst>
              <a:cxn ang="0">
                <a:pos x="connsiteX0" y="connsiteY0"/>
              </a:cxn>
              <a:cxn ang="0">
                <a:pos x="connsiteX1" y="connsiteY1"/>
              </a:cxn>
              <a:cxn ang="0">
                <a:pos x="connsiteX2" y="connsiteY2"/>
              </a:cxn>
              <a:cxn ang="0">
                <a:pos x="connsiteX3" y="connsiteY3"/>
              </a:cxn>
            </a:cxnLst>
            <a:rect l="l" t="t" r="r" b="b"/>
            <a:pathLst>
              <a:path w="116649" h="319725">
                <a:moveTo>
                  <a:pt x="43543" y="0"/>
                </a:moveTo>
                <a:cubicBezTo>
                  <a:pt x="77409" y="82248"/>
                  <a:pt x="111276" y="164496"/>
                  <a:pt x="116114" y="217715"/>
                </a:cubicBezTo>
                <a:cubicBezTo>
                  <a:pt x="120952" y="270934"/>
                  <a:pt x="91923" y="314477"/>
                  <a:pt x="72571" y="319315"/>
                </a:cubicBezTo>
                <a:cubicBezTo>
                  <a:pt x="53219" y="324153"/>
                  <a:pt x="26609" y="285448"/>
                  <a:pt x="0" y="246743"/>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08" name="Straight Connector 107">
            <a:extLst>
              <a:ext uri="{FF2B5EF4-FFF2-40B4-BE49-F238E27FC236}">
                <a16:creationId xmlns:a16="http://schemas.microsoft.com/office/drawing/2014/main" id="{304C8863-D602-4DAF-93CC-11BCDA6FCA88}"/>
              </a:ext>
            </a:extLst>
          </p:cNvPr>
          <p:cNvCxnSpPr>
            <a:cxnSpLocks/>
          </p:cNvCxnSpPr>
          <p:nvPr/>
        </p:nvCxnSpPr>
        <p:spPr>
          <a:xfrm flipV="1">
            <a:off x="3927108" y="757281"/>
            <a:ext cx="180000" cy="6811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10333B22-55F2-400A-B68F-6479BF35DD81}"/>
              </a:ext>
            </a:extLst>
          </p:cNvPr>
          <p:cNvCxnSpPr>
            <a:cxnSpLocks/>
          </p:cNvCxnSpPr>
          <p:nvPr/>
        </p:nvCxnSpPr>
        <p:spPr>
          <a:xfrm flipV="1">
            <a:off x="3917866" y="706362"/>
            <a:ext cx="180000" cy="6811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251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1000"/>
                                        <p:tgtEl>
                                          <p:spTgt spid="72"/>
                                        </p:tgtEl>
                                      </p:cBhvr>
                                    </p:animEffect>
                                    <p:anim calcmode="lin" valueType="num">
                                      <p:cBhvr>
                                        <p:cTn id="8" dur="1000" fill="hold"/>
                                        <p:tgtEl>
                                          <p:spTgt spid="72"/>
                                        </p:tgtEl>
                                        <p:attrNameLst>
                                          <p:attrName>ppt_x</p:attrName>
                                        </p:attrNameLst>
                                      </p:cBhvr>
                                      <p:tavLst>
                                        <p:tav tm="0">
                                          <p:val>
                                            <p:strVal val="#ppt_x"/>
                                          </p:val>
                                        </p:tav>
                                        <p:tav tm="100000">
                                          <p:val>
                                            <p:strVal val="#ppt_x"/>
                                          </p:val>
                                        </p:tav>
                                      </p:tavLst>
                                    </p:anim>
                                    <p:anim calcmode="lin" valueType="num">
                                      <p:cBhvr>
                                        <p:cTn id="9" dur="1000" fill="hold"/>
                                        <p:tgtEl>
                                          <p:spTgt spid="7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1000"/>
                                        <p:tgtEl>
                                          <p:spTgt spid="51"/>
                                        </p:tgtEl>
                                      </p:cBhvr>
                                    </p:animEffect>
                                    <p:anim calcmode="lin" valueType="num">
                                      <p:cBhvr>
                                        <p:cTn id="13" dur="1000" fill="hold"/>
                                        <p:tgtEl>
                                          <p:spTgt spid="51"/>
                                        </p:tgtEl>
                                        <p:attrNameLst>
                                          <p:attrName>ppt_x</p:attrName>
                                        </p:attrNameLst>
                                      </p:cBhvr>
                                      <p:tavLst>
                                        <p:tav tm="0">
                                          <p:val>
                                            <p:strVal val="#ppt_x"/>
                                          </p:val>
                                        </p:tav>
                                        <p:tav tm="100000">
                                          <p:val>
                                            <p:strVal val="#ppt_x"/>
                                          </p:val>
                                        </p:tav>
                                      </p:tavLst>
                                    </p:anim>
                                    <p:anim calcmode="lin" valueType="num">
                                      <p:cBhvr>
                                        <p:cTn id="14" dur="1000" fill="hold"/>
                                        <p:tgtEl>
                                          <p:spTgt spid="51"/>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fade">
                                      <p:cBhvr>
                                        <p:cTn id="17" dur="1000"/>
                                        <p:tgtEl>
                                          <p:spTgt spid="57"/>
                                        </p:tgtEl>
                                      </p:cBhvr>
                                    </p:animEffect>
                                    <p:anim calcmode="lin" valueType="num">
                                      <p:cBhvr>
                                        <p:cTn id="18" dur="1000" fill="hold"/>
                                        <p:tgtEl>
                                          <p:spTgt spid="57"/>
                                        </p:tgtEl>
                                        <p:attrNameLst>
                                          <p:attrName>ppt_x</p:attrName>
                                        </p:attrNameLst>
                                      </p:cBhvr>
                                      <p:tavLst>
                                        <p:tav tm="0">
                                          <p:val>
                                            <p:strVal val="#ppt_x"/>
                                          </p:val>
                                        </p:tav>
                                        <p:tav tm="100000">
                                          <p:val>
                                            <p:strVal val="#ppt_x"/>
                                          </p:val>
                                        </p:tav>
                                      </p:tavLst>
                                    </p:anim>
                                    <p:anim calcmode="lin" valueType="num">
                                      <p:cBhvr>
                                        <p:cTn id="19" dur="1000" fill="hold"/>
                                        <p:tgtEl>
                                          <p:spTgt spid="57"/>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81"/>
                                        </p:tgtEl>
                                        <p:attrNameLst>
                                          <p:attrName>style.visibility</p:attrName>
                                        </p:attrNameLst>
                                      </p:cBhvr>
                                      <p:to>
                                        <p:strVal val="visible"/>
                                      </p:to>
                                    </p:set>
                                    <p:animEffect transition="in" filter="fade">
                                      <p:cBhvr>
                                        <p:cTn id="22" dur="1000"/>
                                        <p:tgtEl>
                                          <p:spTgt spid="81"/>
                                        </p:tgtEl>
                                      </p:cBhvr>
                                    </p:animEffect>
                                    <p:anim calcmode="lin" valueType="num">
                                      <p:cBhvr>
                                        <p:cTn id="23" dur="1000" fill="hold"/>
                                        <p:tgtEl>
                                          <p:spTgt spid="81"/>
                                        </p:tgtEl>
                                        <p:attrNameLst>
                                          <p:attrName>ppt_x</p:attrName>
                                        </p:attrNameLst>
                                      </p:cBhvr>
                                      <p:tavLst>
                                        <p:tav tm="0">
                                          <p:val>
                                            <p:strVal val="#ppt_x"/>
                                          </p:val>
                                        </p:tav>
                                        <p:tav tm="100000">
                                          <p:val>
                                            <p:strVal val="#ppt_x"/>
                                          </p:val>
                                        </p:tav>
                                      </p:tavLst>
                                    </p:anim>
                                    <p:anim calcmode="lin" valueType="num">
                                      <p:cBhvr>
                                        <p:cTn id="24" dur="1000" fill="hold"/>
                                        <p:tgtEl>
                                          <p:spTgt spid="81"/>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1000"/>
                                        <p:tgtEl>
                                          <p:spTgt spid="55"/>
                                        </p:tgtEl>
                                      </p:cBhvr>
                                    </p:animEffect>
                                    <p:anim calcmode="lin" valueType="num">
                                      <p:cBhvr>
                                        <p:cTn id="28" dur="1000" fill="hold"/>
                                        <p:tgtEl>
                                          <p:spTgt spid="55"/>
                                        </p:tgtEl>
                                        <p:attrNameLst>
                                          <p:attrName>ppt_x</p:attrName>
                                        </p:attrNameLst>
                                      </p:cBhvr>
                                      <p:tavLst>
                                        <p:tav tm="0">
                                          <p:val>
                                            <p:strVal val="#ppt_x"/>
                                          </p:val>
                                        </p:tav>
                                        <p:tav tm="100000">
                                          <p:val>
                                            <p:strVal val="#ppt_x"/>
                                          </p:val>
                                        </p:tav>
                                      </p:tavLst>
                                    </p:anim>
                                    <p:anim calcmode="lin" valueType="num">
                                      <p:cBhvr>
                                        <p:cTn id="29"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7" presetClass="entr" presetSubtype="0" fill="hold" grpId="0" nodeType="clickEffect">
                                  <p:stCondLst>
                                    <p:cond delay="0"/>
                                  </p:stCondLst>
                                  <p:childTnLst>
                                    <p:set>
                                      <p:cBhvr>
                                        <p:cTn id="33" dur="1" fill="hold">
                                          <p:stCondLst>
                                            <p:cond delay="0"/>
                                          </p:stCondLst>
                                        </p:cTn>
                                        <p:tgtEl>
                                          <p:spTgt spid="74"/>
                                        </p:tgtEl>
                                        <p:attrNameLst>
                                          <p:attrName>style.visibility</p:attrName>
                                        </p:attrNameLst>
                                      </p:cBhvr>
                                      <p:to>
                                        <p:strVal val="visible"/>
                                      </p:to>
                                    </p:set>
                                    <p:animEffect transition="in" filter="fade">
                                      <p:cBhvr>
                                        <p:cTn id="34" dur="1000"/>
                                        <p:tgtEl>
                                          <p:spTgt spid="74"/>
                                        </p:tgtEl>
                                      </p:cBhvr>
                                    </p:animEffect>
                                    <p:anim calcmode="lin" valueType="num">
                                      <p:cBhvr>
                                        <p:cTn id="35" dur="1000" fill="hold"/>
                                        <p:tgtEl>
                                          <p:spTgt spid="74"/>
                                        </p:tgtEl>
                                        <p:attrNameLst>
                                          <p:attrName>ppt_x</p:attrName>
                                        </p:attrNameLst>
                                      </p:cBhvr>
                                      <p:tavLst>
                                        <p:tav tm="0">
                                          <p:val>
                                            <p:strVal val="#ppt_x"/>
                                          </p:val>
                                        </p:tav>
                                        <p:tav tm="100000">
                                          <p:val>
                                            <p:strVal val="#ppt_x"/>
                                          </p:val>
                                        </p:tav>
                                      </p:tavLst>
                                    </p:anim>
                                    <p:anim calcmode="lin" valueType="num">
                                      <p:cBhvr>
                                        <p:cTn id="36" dur="1000" fill="hold"/>
                                        <p:tgtEl>
                                          <p:spTgt spid="74"/>
                                        </p:tgtEl>
                                        <p:attrNameLst>
                                          <p:attrName>ppt_y</p:attrName>
                                        </p:attrNameLst>
                                      </p:cBhvr>
                                      <p:tavLst>
                                        <p:tav tm="0">
                                          <p:val>
                                            <p:strVal val="#ppt_y-.1"/>
                                          </p:val>
                                        </p:tav>
                                        <p:tav tm="100000">
                                          <p:val>
                                            <p:strVal val="#ppt_y"/>
                                          </p:val>
                                        </p:tav>
                                      </p:tavLst>
                                    </p:anim>
                                  </p:childTnLst>
                                </p:cTn>
                              </p:par>
                              <p:par>
                                <p:cTn id="37" presetID="47" presetClass="entr" presetSubtype="0"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1000"/>
                                        <p:tgtEl>
                                          <p:spTgt spid="14"/>
                                        </p:tgtEl>
                                      </p:cBhvr>
                                    </p:animEffect>
                                    <p:anim calcmode="lin" valueType="num">
                                      <p:cBhvr>
                                        <p:cTn id="40" dur="1000" fill="hold"/>
                                        <p:tgtEl>
                                          <p:spTgt spid="14"/>
                                        </p:tgtEl>
                                        <p:attrNameLst>
                                          <p:attrName>ppt_x</p:attrName>
                                        </p:attrNameLst>
                                      </p:cBhvr>
                                      <p:tavLst>
                                        <p:tav tm="0">
                                          <p:val>
                                            <p:strVal val="#ppt_x"/>
                                          </p:val>
                                        </p:tav>
                                        <p:tav tm="100000">
                                          <p:val>
                                            <p:strVal val="#ppt_x"/>
                                          </p:val>
                                        </p:tav>
                                      </p:tavLst>
                                    </p:anim>
                                    <p:anim calcmode="lin" valueType="num">
                                      <p:cBhvr>
                                        <p:cTn id="41" dur="1000" fill="hold"/>
                                        <p:tgtEl>
                                          <p:spTgt spid="14"/>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0"/>
                                  </p:stCondLst>
                                  <p:childTnLst>
                                    <p:set>
                                      <p:cBhvr>
                                        <p:cTn id="43" dur="1" fill="hold">
                                          <p:stCondLst>
                                            <p:cond delay="0"/>
                                          </p:stCondLst>
                                        </p:cTn>
                                        <p:tgtEl>
                                          <p:spTgt spid="75"/>
                                        </p:tgtEl>
                                        <p:attrNameLst>
                                          <p:attrName>style.visibility</p:attrName>
                                        </p:attrNameLst>
                                      </p:cBhvr>
                                      <p:to>
                                        <p:strVal val="visible"/>
                                      </p:to>
                                    </p:set>
                                    <p:animEffect transition="in" filter="fade">
                                      <p:cBhvr>
                                        <p:cTn id="44" dur="1000"/>
                                        <p:tgtEl>
                                          <p:spTgt spid="75"/>
                                        </p:tgtEl>
                                      </p:cBhvr>
                                    </p:animEffect>
                                    <p:anim calcmode="lin" valueType="num">
                                      <p:cBhvr>
                                        <p:cTn id="45" dur="1000" fill="hold"/>
                                        <p:tgtEl>
                                          <p:spTgt spid="75"/>
                                        </p:tgtEl>
                                        <p:attrNameLst>
                                          <p:attrName>ppt_x</p:attrName>
                                        </p:attrNameLst>
                                      </p:cBhvr>
                                      <p:tavLst>
                                        <p:tav tm="0">
                                          <p:val>
                                            <p:strVal val="#ppt_x"/>
                                          </p:val>
                                        </p:tav>
                                        <p:tav tm="100000">
                                          <p:val>
                                            <p:strVal val="#ppt_x"/>
                                          </p:val>
                                        </p:tav>
                                      </p:tavLst>
                                    </p:anim>
                                    <p:anim calcmode="lin" valueType="num">
                                      <p:cBhvr>
                                        <p:cTn id="46" dur="1000" fill="hold"/>
                                        <p:tgtEl>
                                          <p:spTgt spid="75"/>
                                        </p:tgtEl>
                                        <p:attrNameLst>
                                          <p:attrName>ppt_y</p:attrName>
                                        </p:attrNameLst>
                                      </p:cBhvr>
                                      <p:tavLst>
                                        <p:tav tm="0">
                                          <p:val>
                                            <p:strVal val="#ppt_y-.1"/>
                                          </p:val>
                                        </p:tav>
                                        <p:tav tm="100000">
                                          <p:val>
                                            <p:strVal val="#ppt_y"/>
                                          </p:val>
                                        </p:tav>
                                      </p:tavLst>
                                    </p:anim>
                                  </p:childTnLst>
                                </p:cTn>
                              </p:par>
                              <p:par>
                                <p:cTn id="47" presetID="47" presetClass="entr" presetSubtype="0" fill="hold" nodeType="withEffect">
                                  <p:stCondLst>
                                    <p:cond delay="0"/>
                                  </p:stCondLst>
                                  <p:childTnLst>
                                    <p:set>
                                      <p:cBhvr>
                                        <p:cTn id="48" dur="1" fill="hold">
                                          <p:stCondLst>
                                            <p:cond delay="0"/>
                                          </p:stCondLst>
                                        </p:cTn>
                                        <p:tgtEl>
                                          <p:spTgt spid="84"/>
                                        </p:tgtEl>
                                        <p:attrNameLst>
                                          <p:attrName>style.visibility</p:attrName>
                                        </p:attrNameLst>
                                      </p:cBhvr>
                                      <p:to>
                                        <p:strVal val="visible"/>
                                      </p:to>
                                    </p:set>
                                    <p:animEffect transition="in" filter="fade">
                                      <p:cBhvr>
                                        <p:cTn id="49" dur="1000"/>
                                        <p:tgtEl>
                                          <p:spTgt spid="84"/>
                                        </p:tgtEl>
                                      </p:cBhvr>
                                    </p:animEffect>
                                    <p:anim calcmode="lin" valueType="num">
                                      <p:cBhvr>
                                        <p:cTn id="50" dur="1000" fill="hold"/>
                                        <p:tgtEl>
                                          <p:spTgt spid="84"/>
                                        </p:tgtEl>
                                        <p:attrNameLst>
                                          <p:attrName>ppt_x</p:attrName>
                                        </p:attrNameLst>
                                      </p:cBhvr>
                                      <p:tavLst>
                                        <p:tav tm="0">
                                          <p:val>
                                            <p:strVal val="#ppt_x"/>
                                          </p:val>
                                        </p:tav>
                                        <p:tav tm="100000">
                                          <p:val>
                                            <p:strVal val="#ppt_x"/>
                                          </p:val>
                                        </p:tav>
                                      </p:tavLst>
                                    </p:anim>
                                    <p:anim calcmode="lin" valueType="num">
                                      <p:cBhvr>
                                        <p:cTn id="51" dur="1000" fill="hold"/>
                                        <p:tgtEl>
                                          <p:spTgt spid="84"/>
                                        </p:tgtEl>
                                        <p:attrNameLst>
                                          <p:attrName>ppt_y</p:attrName>
                                        </p:attrNameLst>
                                      </p:cBhvr>
                                      <p:tavLst>
                                        <p:tav tm="0">
                                          <p:val>
                                            <p:strVal val="#ppt_y-.1"/>
                                          </p:val>
                                        </p:tav>
                                        <p:tav tm="100000">
                                          <p:val>
                                            <p:strVal val="#ppt_y"/>
                                          </p:val>
                                        </p:tav>
                                      </p:tavLst>
                                    </p:anim>
                                  </p:childTnLst>
                                </p:cTn>
                              </p:par>
                              <p:par>
                                <p:cTn id="52" presetID="47" presetClass="entr" presetSubtype="0" fill="hold" nodeType="withEffect">
                                  <p:stCondLst>
                                    <p:cond delay="0"/>
                                  </p:stCondLst>
                                  <p:childTnLst>
                                    <p:set>
                                      <p:cBhvr>
                                        <p:cTn id="53" dur="1" fill="hold">
                                          <p:stCondLst>
                                            <p:cond delay="0"/>
                                          </p:stCondLst>
                                        </p:cTn>
                                        <p:tgtEl>
                                          <p:spTgt spid="85"/>
                                        </p:tgtEl>
                                        <p:attrNameLst>
                                          <p:attrName>style.visibility</p:attrName>
                                        </p:attrNameLst>
                                      </p:cBhvr>
                                      <p:to>
                                        <p:strVal val="visible"/>
                                      </p:to>
                                    </p:set>
                                    <p:animEffect transition="in" filter="fade">
                                      <p:cBhvr>
                                        <p:cTn id="54" dur="1000"/>
                                        <p:tgtEl>
                                          <p:spTgt spid="85"/>
                                        </p:tgtEl>
                                      </p:cBhvr>
                                    </p:animEffect>
                                    <p:anim calcmode="lin" valueType="num">
                                      <p:cBhvr>
                                        <p:cTn id="55" dur="1000" fill="hold"/>
                                        <p:tgtEl>
                                          <p:spTgt spid="85"/>
                                        </p:tgtEl>
                                        <p:attrNameLst>
                                          <p:attrName>ppt_x</p:attrName>
                                        </p:attrNameLst>
                                      </p:cBhvr>
                                      <p:tavLst>
                                        <p:tav tm="0">
                                          <p:val>
                                            <p:strVal val="#ppt_x"/>
                                          </p:val>
                                        </p:tav>
                                        <p:tav tm="100000">
                                          <p:val>
                                            <p:strVal val="#ppt_x"/>
                                          </p:val>
                                        </p:tav>
                                      </p:tavLst>
                                    </p:anim>
                                    <p:anim calcmode="lin" valueType="num">
                                      <p:cBhvr>
                                        <p:cTn id="56" dur="1000" fill="hold"/>
                                        <p:tgtEl>
                                          <p:spTgt spid="85"/>
                                        </p:tgtEl>
                                        <p:attrNameLst>
                                          <p:attrName>ppt_y</p:attrName>
                                        </p:attrNameLst>
                                      </p:cBhvr>
                                      <p:tavLst>
                                        <p:tav tm="0">
                                          <p:val>
                                            <p:strVal val="#ppt_y-.1"/>
                                          </p:val>
                                        </p:tav>
                                        <p:tav tm="100000">
                                          <p:val>
                                            <p:strVal val="#ppt_y"/>
                                          </p:val>
                                        </p:tav>
                                      </p:tavLst>
                                    </p:anim>
                                  </p:childTnLst>
                                </p:cTn>
                              </p:par>
                              <p:par>
                                <p:cTn id="57" presetID="47" presetClass="entr" presetSubtype="0" fill="hold" nodeType="withEffect">
                                  <p:stCondLst>
                                    <p:cond delay="0"/>
                                  </p:stCondLst>
                                  <p:childTnLst>
                                    <p:set>
                                      <p:cBhvr>
                                        <p:cTn id="58" dur="1" fill="hold">
                                          <p:stCondLst>
                                            <p:cond delay="0"/>
                                          </p:stCondLst>
                                        </p:cTn>
                                        <p:tgtEl>
                                          <p:spTgt spid="54"/>
                                        </p:tgtEl>
                                        <p:attrNameLst>
                                          <p:attrName>style.visibility</p:attrName>
                                        </p:attrNameLst>
                                      </p:cBhvr>
                                      <p:to>
                                        <p:strVal val="visible"/>
                                      </p:to>
                                    </p:set>
                                    <p:animEffect transition="in" filter="fade">
                                      <p:cBhvr>
                                        <p:cTn id="59" dur="1000"/>
                                        <p:tgtEl>
                                          <p:spTgt spid="54"/>
                                        </p:tgtEl>
                                      </p:cBhvr>
                                    </p:animEffect>
                                    <p:anim calcmode="lin" valueType="num">
                                      <p:cBhvr>
                                        <p:cTn id="60" dur="1000" fill="hold"/>
                                        <p:tgtEl>
                                          <p:spTgt spid="54"/>
                                        </p:tgtEl>
                                        <p:attrNameLst>
                                          <p:attrName>ppt_x</p:attrName>
                                        </p:attrNameLst>
                                      </p:cBhvr>
                                      <p:tavLst>
                                        <p:tav tm="0">
                                          <p:val>
                                            <p:strVal val="#ppt_x"/>
                                          </p:val>
                                        </p:tav>
                                        <p:tav tm="100000">
                                          <p:val>
                                            <p:strVal val="#ppt_x"/>
                                          </p:val>
                                        </p:tav>
                                      </p:tavLst>
                                    </p:anim>
                                    <p:anim calcmode="lin" valueType="num">
                                      <p:cBhvr>
                                        <p:cTn id="61"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7" presetClass="entr" presetSubtype="0" fill="hold" grpId="0" nodeType="clickEffect">
                                  <p:stCondLst>
                                    <p:cond delay="0"/>
                                  </p:stCondLst>
                                  <p:childTnLst>
                                    <p:set>
                                      <p:cBhvr>
                                        <p:cTn id="65" dur="1" fill="hold">
                                          <p:stCondLst>
                                            <p:cond delay="0"/>
                                          </p:stCondLst>
                                        </p:cTn>
                                        <p:tgtEl>
                                          <p:spTgt spid="102"/>
                                        </p:tgtEl>
                                        <p:attrNameLst>
                                          <p:attrName>style.visibility</p:attrName>
                                        </p:attrNameLst>
                                      </p:cBhvr>
                                      <p:to>
                                        <p:strVal val="visible"/>
                                      </p:to>
                                    </p:set>
                                    <p:animEffect transition="in" filter="fade">
                                      <p:cBhvr>
                                        <p:cTn id="66" dur="1000"/>
                                        <p:tgtEl>
                                          <p:spTgt spid="102"/>
                                        </p:tgtEl>
                                      </p:cBhvr>
                                    </p:animEffect>
                                    <p:anim calcmode="lin" valueType="num">
                                      <p:cBhvr>
                                        <p:cTn id="67" dur="1000" fill="hold"/>
                                        <p:tgtEl>
                                          <p:spTgt spid="102"/>
                                        </p:tgtEl>
                                        <p:attrNameLst>
                                          <p:attrName>ppt_x</p:attrName>
                                        </p:attrNameLst>
                                      </p:cBhvr>
                                      <p:tavLst>
                                        <p:tav tm="0">
                                          <p:val>
                                            <p:strVal val="#ppt_x"/>
                                          </p:val>
                                        </p:tav>
                                        <p:tav tm="100000">
                                          <p:val>
                                            <p:strVal val="#ppt_x"/>
                                          </p:val>
                                        </p:tav>
                                      </p:tavLst>
                                    </p:anim>
                                    <p:anim calcmode="lin" valueType="num">
                                      <p:cBhvr>
                                        <p:cTn id="68" dur="1000" fill="hold"/>
                                        <p:tgtEl>
                                          <p:spTgt spid="102"/>
                                        </p:tgtEl>
                                        <p:attrNameLst>
                                          <p:attrName>ppt_y</p:attrName>
                                        </p:attrNameLst>
                                      </p:cBhvr>
                                      <p:tavLst>
                                        <p:tav tm="0">
                                          <p:val>
                                            <p:strVal val="#ppt_y-.1"/>
                                          </p:val>
                                        </p:tav>
                                        <p:tav tm="100000">
                                          <p:val>
                                            <p:strVal val="#ppt_y"/>
                                          </p:val>
                                        </p:tav>
                                      </p:tavLst>
                                    </p:anim>
                                  </p:childTnLst>
                                </p:cTn>
                              </p:par>
                              <p:par>
                                <p:cTn id="69" presetID="47" presetClass="entr" presetSubtype="0" fill="hold" nodeType="withEffect">
                                  <p:stCondLst>
                                    <p:cond delay="0"/>
                                  </p:stCondLst>
                                  <p:childTnLst>
                                    <p:set>
                                      <p:cBhvr>
                                        <p:cTn id="70" dur="1" fill="hold">
                                          <p:stCondLst>
                                            <p:cond delay="0"/>
                                          </p:stCondLst>
                                        </p:cTn>
                                        <p:tgtEl>
                                          <p:spTgt spid="103"/>
                                        </p:tgtEl>
                                        <p:attrNameLst>
                                          <p:attrName>style.visibility</p:attrName>
                                        </p:attrNameLst>
                                      </p:cBhvr>
                                      <p:to>
                                        <p:strVal val="visible"/>
                                      </p:to>
                                    </p:set>
                                    <p:animEffect transition="in" filter="fade">
                                      <p:cBhvr>
                                        <p:cTn id="71" dur="1000"/>
                                        <p:tgtEl>
                                          <p:spTgt spid="103"/>
                                        </p:tgtEl>
                                      </p:cBhvr>
                                    </p:animEffect>
                                    <p:anim calcmode="lin" valueType="num">
                                      <p:cBhvr>
                                        <p:cTn id="72" dur="1000" fill="hold"/>
                                        <p:tgtEl>
                                          <p:spTgt spid="103"/>
                                        </p:tgtEl>
                                        <p:attrNameLst>
                                          <p:attrName>ppt_x</p:attrName>
                                        </p:attrNameLst>
                                      </p:cBhvr>
                                      <p:tavLst>
                                        <p:tav tm="0">
                                          <p:val>
                                            <p:strVal val="#ppt_x"/>
                                          </p:val>
                                        </p:tav>
                                        <p:tav tm="100000">
                                          <p:val>
                                            <p:strVal val="#ppt_x"/>
                                          </p:val>
                                        </p:tav>
                                      </p:tavLst>
                                    </p:anim>
                                    <p:anim calcmode="lin" valueType="num">
                                      <p:cBhvr>
                                        <p:cTn id="73" dur="1000" fill="hold"/>
                                        <p:tgtEl>
                                          <p:spTgt spid="103"/>
                                        </p:tgtEl>
                                        <p:attrNameLst>
                                          <p:attrName>ppt_y</p:attrName>
                                        </p:attrNameLst>
                                      </p:cBhvr>
                                      <p:tavLst>
                                        <p:tav tm="0">
                                          <p:val>
                                            <p:strVal val="#ppt_y-.1"/>
                                          </p:val>
                                        </p:tav>
                                        <p:tav tm="100000">
                                          <p:val>
                                            <p:strVal val="#ppt_y"/>
                                          </p:val>
                                        </p:tav>
                                      </p:tavLst>
                                    </p:anim>
                                  </p:childTnLst>
                                </p:cTn>
                              </p:par>
                              <p:par>
                                <p:cTn id="74" presetID="47" presetClass="entr" presetSubtype="0" fill="hold" grpId="0" nodeType="withEffect">
                                  <p:stCondLst>
                                    <p:cond delay="0"/>
                                  </p:stCondLst>
                                  <p:childTnLst>
                                    <p:set>
                                      <p:cBhvr>
                                        <p:cTn id="75" dur="1" fill="hold">
                                          <p:stCondLst>
                                            <p:cond delay="0"/>
                                          </p:stCondLst>
                                        </p:cTn>
                                        <p:tgtEl>
                                          <p:spTgt spid="107"/>
                                        </p:tgtEl>
                                        <p:attrNameLst>
                                          <p:attrName>style.visibility</p:attrName>
                                        </p:attrNameLst>
                                      </p:cBhvr>
                                      <p:to>
                                        <p:strVal val="visible"/>
                                      </p:to>
                                    </p:set>
                                    <p:animEffect transition="in" filter="fade">
                                      <p:cBhvr>
                                        <p:cTn id="76" dur="1000"/>
                                        <p:tgtEl>
                                          <p:spTgt spid="107"/>
                                        </p:tgtEl>
                                      </p:cBhvr>
                                    </p:animEffect>
                                    <p:anim calcmode="lin" valueType="num">
                                      <p:cBhvr>
                                        <p:cTn id="77" dur="1000" fill="hold"/>
                                        <p:tgtEl>
                                          <p:spTgt spid="107"/>
                                        </p:tgtEl>
                                        <p:attrNameLst>
                                          <p:attrName>ppt_x</p:attrName>
                                        </p:attrNameLst>
                                      </p:cBhvr>
                                      <p:tavLst>
                                        <p:tav tm="0">
                                          <p:val>
                                            <p:strVal val="#ppt_x"/>
                                          </p:val>
                                        </p:tav>
                                        <p:tav tm="100000">
                                          <p:val>
                                            <p:strVal val="#ppt_x"/>
                                          </p:val>
                                        </p:tav>
                                      </p:tavLst>
                                    </p:anim>
                                    <p:anim calcmode="lin" valueType="num">
                                      <p:cBhvr>
                                        <p:cTn id="78" dur="1000" fill="hold"/>
                                        <p:tgtEl>
                                          <p:spTgt spid="107"/>
                                        </p:tgtEl>
                                        <p:attrNameLst>
                                          <p:attrName>ppt_y</p:attrName>
                                        </p:attrNameLst>
                                      </p:cBhvr>
                                      <p:tavLst>
                                        <p:tav tm="0">
                                          <p:val>
                                            <p:strVal val="#ppt_y-.1"/>
                                          </p:val>
                                        </p:tav>
                                        <p:tav tm="100000">
                                          <p:val>
                                            <p:strVal val="#ppt_y"/>
                                          </p:val>
                                        </p:tav>
                                      </p:tavLst>
                                    </p:anim>
                                  </p:childTnLst>
                                </p:cTn>
                              </p:par>
                              <p:par>
                                <p:cTn id="79" presetID="47" presetClass="entr" presetSubtype="0" fill="hold" nodeType="withEffect">
                                  <p:stCondLst>
                                    <p:cond delay="0"/>
                                  </p:stCondLst>
                                  <p:childTnLst>
                                    <p:set>
                                      <p:cBhvr>
                                        <p:cTn id="80" dur="1" fill="hold">
                                          <p:stCondLst>
                                            <p:cond delay="0"/>
                                          </p:stCondLst>
                                        </p:cTn>
                                        <p:tgtEl>
                                          <p:spTgt spid="108"/>
                                        </p:tgtEl>
                                        <p:attrNameLst>
                                          <p:attrName>style.visibility</p:attrName>
                                        </p:attrNameLst>
                                      </p:cBhvr>
                                      <p:to>
                                        <p:strVal val="visible"/>
                                      </p:to>
                                    </p:set>
                                    <p:animEffect transition="in" filter="fade">
                                      <p:cBhvr>
                                        <p:cTn id="81" dur="1000"/>
                                        <p:tgtEl>
                                          <p:spTgt spid="108"/>
                                        </p:tgtEl>
                                      </p:cBhvr>
                                    </p:animEffect>
                                    <p:anim calcmode="lin" valueType="num">
                                      <p:cBhvr>
                                        <p:cTn id="82" dur="1000" fill="hold"/>
                                        <p:tgtEl>
                                          <p:spTgt spid="108"/>
                                        </p:tgtEl>
                                        <p:attrNameLst>
                                          <p:attrName>ppt_x</p:attrName>
                                        </p:attrNameLst>
                                      </p:cBhvr>
                                      <p:tavLst>
                                        <p:tav tm="0">
                                          <p:val>
                                            <p:strVal val="#ppt_x"/>
                                          </p:val>
                                        </p:tav>
                                        <p:tav tm="100000">
                                          <p:val>
                                            <p:strVal val="#ppt_x"/>
                                          </p:val>
                                        </p:tav>
                                      </p:tavLst>
                                    </p:anim>
                                    <p:anim calcmode="lin" valueType="num">
                                      <p:cBhvr>
                                        <p:cTn id="83" dur="1000" fill="hold"/>
                                        <p:tgtEl>
                                          <p:spTgt spid="108"/>
                                        </p:tgtEl>
                                        <p:attrNameLst>
                                          <p:attrName>ppt_y</p:attrName>
                                        </p:attrNameLst>
                                      </p:cBhvr>
                                      <p:tavLst>
                                        <p:tav tm="0">
                                          <p:val>
                                            <p:strVal val="#ppt_y-.1"/>
                                          </p:val>
                                        </p:tav>
                                        <p:tav tm="100000">
                                          <p:val>
                                            <p:strVal val="#ppt_y"/>
                                          </p:val>
                                        </p:tav>
                                      </p:tavLst>
                                    </p:anim>
                                  </p:childTnLst>
                                </p:cTn>
                              </p:par>
                              <p:par>
                                <p:cTn id="84" presetID="47" presetClass="entr" presetSubtype="0" fill="hold" nodeType="withEffect">
                                  <p:stCondLst>
                                    <p:cond delay="0"/>
                                  </p:stCondLst>
                                  <p:childTnLst>
                                    <p:set>
                                      <p:cBhvr>
                                        <p:cTn id="85" dur="1" fill="hold">
                                          <p:stCondLst>
                                            <p:cond delay="0"/>
                                          </p:stCondLst>
                                        </p:cTn>
                                        <p:tgtEl>
                                          <p:spTgt spid="109"/>
                                        </p:tgtEl>
                                        <p:attrNameLst>
                                          <p:attrName>style.visibility</p:attrName>
                                        </p:attrNameLst>
                                      </p:cBhvr>
                                      <p:to>
                                        <p:strVal val="visible"/>
                                      </p:to>
                                    </p:set>
                                    <p:animEffect transition="in" filter="fade">
                                      <p:cBhvr>
                                        <p:cTn id="86" dur="1000"/>
                                        <p:tgtEl>
                                          <p:spTgt spid="109"/>
                                        </p:tgtEl>
                                      </p:cBhvr>
                                    </p:animEffect>
                                    <p:anim calcmode="lin" valueType="num">
                                      <p:cBhvr>
                                        <p:cTn id="87" dur="1000" fill="hold"/>
                                        <p:tgtEl>
                                          <p:spTgt spid="109"/>
                                        </p:tgtEl>
                                        <p:attrNameLst>
                                          <p:attrName>ppt_x</p:attrName>
                                        </p:attrNameLst>
                                      </p:cBhvr>
                                      <p:tavLst>
                                        <p:tav tm="0">
                                          <p:val>
                                            <p:strVal val="#ppt_x"/>
                                          </p:val>
                                        </p:tav>
                                        <p:tav tm="100000">
                                          <p:val>
                                            <p:strVal val="#ppt_x"/>
                                          </p:val>
                                        </p:tav>
                                      </p:tavLst>
                                    </p:anim>
                                    <p:anim calcmode="lin" valueType="num">
                                      <p:cBhvr>
                                        <p:cTn id="88" dur="1000" fill="hold"/>
                                        <p:tgtEl>
                                          <p:spTgt spid="109"/>
                                        </p:tgtEl>
                                        <p:attrNameLst>
                                          <p:attrName>ppt_y</p:attrName>
                                        </p:attrNameLst>
                                      </p:cBhvr>
                                      <p:tavLst>
                                        <p:tav tm="0">
                                          <p:val>
                                            <p:strVal val="#ppt_y-.1"/>
                                          </p:val>
                                        </p:tav>
                                        <p:tav tm="100000">
                                          <p:val>
                                            <p:strVal val="#ppt_y"/>
                                          </p:val>
                                        </p:tav>
                                      </p:tavLst>
                                    </p:anim>
                                  </p:childTnLst>
                                </p:cTn>
                              </p:par>
                              <p:par>
                                <p:cTn id="89" presetID="47" presetClass="entr" presetSubtype="0" fill="hold" nodeType="withEffect">
                                  <p:stCondLst>
                                    <p:cond delay="0"/>
                                  </p:stCondLst>
                                  <p:childTnLst>
                                    <p:set>
                                      <p:cBhvr>
                                        <p:cTn id="90" dur="1" fill="hold">
                                          <p:stCondLst>
                                            <p:cond delay="0"/>
                                          </p:stCondLst>
                                        </p:cTn>
                                        <p:tgtEl>
                                          <p:spTgt spid="106"/>
                                        </p:tgtEl>
                                        <p:attrNameLst>
                                          <p:attrName>style.visibility</p:attrName>
                                        </p:attrNameLst>
                                      </p:cBhvr>
                                      <p:to>
                                        <p:strVal val="visible"/>
                                      </p:to>
                                    </p:set>
                                    <p:animEffect transition="in" filter="fade">
                                      <p:cBhvr>
                                        <p:cTn id="91" dur="1000"/>
                                        <p:tgtEl>
                                          <p:spTgt spid="106"/>
                                        </p:tgtEl>
                                      </p:cBhvr>
                                    </p:animEffect>
                                    <p:anim calcmode="lin" valueType="num">
                                      <p:cBhvr>
                                        <p:cTn id="92" dur="1000" fill="hold"/>
                                        <p:tgtEl>
                                          <p:spTgt spid="106"/>
                                        </p:tgtEl>
                                        <p:attrNameLst>
                                          <p:attrName>ppt_x</p:attrName>
                                        </p:attrNameLst>
                                      </p:cBhvr>
                                      <p:tavLst>
                                        <p:tav tm="0">
                                          <p:val>
                                            <p:strVal val="#ppt_x"/>
                                          </p:val>
                                        </p:tav>
                                        <p:tav tm="100000">
                                          <p:val>
                                            <p:strVal val="#ppt_x"/>
                                          </p:val>
                                        </p:tav>
                                      </p:tavLst>
                                    </p:anim>
                                    <p:anim calcmode="lin" valueType="num">
                                      <p:cBhvr>
                                        <p:cTn id="93"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47" presetClass="entr" presetSubtype="0" fill="hold" grpId="0" nodeType="clickEffect">
                                  <p:stCondLst>
                                    <p:cond delay="0"/>
                                  </p:stCondLst>
                                  <p:childTnLst>
                                    <p:set>
                                      <p:cBhvr>
                                        <p:cTn id="97" dur="1" fill="hold">
                                          <p:stCondLst>
                                            <p:cond delay="0"/>
                                          </p:stCondLst>
                                        </p:cTn>
                                        <p:tgtEl>
                                          <p:spTgt spid="89"/>
                                        </p:tgtEl>
                                        <p:attrNameLst>
                                          <p:attrName>style.visibility</p:attrName>
                                        </p:attrNameLst>
                                      </p:cBhvr>
                                      <p:to>
                                        <p:strVal val="visible"/>
                                      </p:to>
                                    </p:set>
                                    <p:animEffect transition="in" filter="fade">
                                      <p:cBhvr>
                                        <p:cTn id="98" dur="1000"/>
                                        <p:tgtEl>
                                          <p:spTgt spid="89"/>
                                        </p:tgtEl>
                                      </p:cBhvr>
                                    </p:animEffect>
                                    <p:anim calcmode="lin" valueType="num">
                                      <p:cBhvr>
                                        <p:cTn id="99" dur="1000" fill="hold"/>
                                        <p:tgtEl>
                                          <p:spTgt spid="89"/>
                                        </p:tgtEl>
                                        <p:attrNameLst>
                                          <p:attrName>ppt_x</p:attrName>
                                        </p:attrNameLst>
                                      </p:cBhvr>
                                      <p:tavLst>
                                        <p:tav tm="0">
                                          <p:val>
                                            <p:strVal val="#ppt_x"/>
                                          </p:val>
                                        </p:tav>
                                        <p:tav tm="100000">
                                          <p:val>
                                            <p:strVal val="#ppt_x"/>
                                          </p:val>
                                        </p:tav>
                                      </p:tavLst>
                                    </p:anim>
                                    <p:anim calcmode="lin" valueType="num">
                                      <p:cBhvr>
                                        <p:cTn id="100" dur="1000" fill="hold"/>
                                        <p:tgtEl>
                                          <p:spTgt spid="89"/>
                                        </p:tgtEl>
                                        <p:attrNameLst>
                                          <p:attrName>ppt_y</p:attrName>
                                        </p:attrNameLst>
                                      </p:cBhvr>
                                      <p:tavLst>
                                        <p:tav tm="0">
                                          <p:val>
                                            <p:strVal val="#ppt_y-.1"/>
                                          </p:val>
                                        </p:tav>
                                        <p:tav tm="100000">
                                          <p:val>
                                            <p:strVal val="#ppt_y"/>
                                          </p:val>
                                        </p:tav>
                                      </p:tavLst>
                                    </p:anim>
                                  </p:childTnLst>
                                </p:cTn>
                              </p:par>
                              <p:par>
                                <p:cTn id="101" presetID="47" presetClass="entr" presetSubtype="0" fill="hold" nodeType="withEffect">
                                  <p:stCondLst>
                                    <p:cond delay="0"/>
                                  </p:stCondLst>
                                  <p:childTnLst>
                                    <p:set>
                                      <p:cBhvr>
                                        <p:cTn id="102" dur="1" fill="hold">
                                          <p:stCondLst>
                                            <p:cond delay="0"/>
                                          </p:stCondLst>
                                        </p:cTn>
                                        <p:tgtEl>
                                          <p:spTgt spid="18"/>
                                        </p:tgtEl>
                                        <p:attrNameLst>
                                          <p:attrName>style.visibility</p:attrName>
                                        </p:attrNameLst>
                                      </p:cBhvr>
                                      <p:to>
                                        <p:strVal val="visible"/>
                                      </p:to>
                                    </p:set>
                                    <p:animEffect transition="in" filter="fade">
                                      <p:cBhvr>
                                        <p:cTn id="103" dur="1000"/>
                                        <p:tgtEl>
                                          <p:spTgt spid="18"/>
                                        </p:tgtEl>
                                      </p:cBhvr>
                                    </p:animEffect>
                                    <p:anim calcmode="lin" valueType="num">
                                      <p:cBhvr>
                                        <p:cTn id="104" dur="1000" fill="hold"/>
                                        <p:tgtEl>
                                          <p:spTgt spid="18"/>
                                        </p:tgtEl>
                                        <p:attrNameLst>
                                          <p:attrName>ppt_x</p:attrName>
                                        </p:attrNameLst>
                                      </p:cBhvr>
                                      <p:tavLst>
                                        <p:tav tm="0">
                                          <p:val>
                                            <p:strVal val="#ppt_x"/>
                                          </p:val>
                                        </p:tav>
                                        <p:tav tm="100000">
                                          <p:val>
                                            <p:strVal val="#ppt_x"/>
                                          </p:val>
                                        </p:tav>
                                      </p:tavLst>
                                    </p:anim>
                                    <p:anim calcmode="lin" valueType="num">
                                      <p:cBhvr>
                                        <p:cTn id="105" dur="1000" fill="hold"/>
                                        <p:tgtEl>
                                          <p:spTgt spid="18"/>
                                        </p:tgtEl>
                                        <p:attrNameLst>
                                          <p:attrName>ppt_y</p:attrName>
                                        </p:attrNameLst>
                                      </p:cBhvr>
                                      <p:tavLst>
                                        <p:tav tm="0">
                                          <p:val>
                                            <p:strVal val="#ppt_y-.1"/>
                                          </p:val>
                                        </p:tav>
                                        <p:tav tm="100000">
                                          <p:val>
                                            <p:strVal val="#ppt_y"/>
                                          </p:val>
                                        </p:tav>
                                      </p:tavLst>
                                    </p:anim>
                                  </p:childTnLst>
                                </p:cTn>
                              </p:par>
                              <p:par>
                                <p:cTn id="106" presetID="47" presetClass="entr" presetSubtype="0" fill="hold" grpId="0" nodeType="withEffect">
                                  <p:stCondLst>
                                    <p:cond delay="0"/>
                                  </p:stCondLst>
                                  <p:childTnLst>
                                    <p:set>
                                      <p:cBhvr>
                                        <p:cTn id="107" dur="1" fill="hold">
                                          <p:stCondLst>
                                            <p:cond delay="0"/>
                                          </p:stCondLst>
                                        </p:cTn>
                                        <p:tgtEl>
                                          <p:spTgt spid="90"/>
                                        </p:tgtEl>
                                        <p:attrNameLst>
                                          <p:attrName>style.visibility</p:attrName>
                                        </p:attrNameLst>
                                      </p:cBhvr>
                                      <p:to>
                                        <p:strVal val="visible"/>
                                      </p:to>
                                    </p:set>
                                    <p:animEffect transition="in" filter="fade">
                                      <p:cBhvr>
                                        <p:cTn id="108" dur="1000"/>
                                        <p:tgtEl>
                                          <p:spTgt spid="90"/>
                                        </p:tgtEl>
                                      </p:cBhvr>
                                    </p:animEffect>
                                    <p:anim calcmode="lin" valueType="num">
                                      <p:cBhvr>
                                        <p:cTn id="109" dur="1000" fill="hold"/>
                                        <p:tgtEl>
                                          <p:spTgt spid="90"/>
                                        </p:tgtEl>
                                        <p:attrNameLst>
                                          <p:attrName>ppt_x</p:attrName>
                                        </p:attrNameLst>
                                      </p:cBhvr>
                                      <p:tavLst>
                                        <p:tav tm="0">
                                          <p:val>
                                            <p:strVal val="#ppt_x"/>
                                          </p:val>
                                        </p:tav>
                                        <p:tav tm="100000">
                                          <p:val>
                                            <p:strVal val="#ppt_x"/>
                                          </p:val>
                                        </p:tav>
                                      </p:tavLst>
                                    </p:anim>
                                    <p:anim calcmode="lin" valueType="num">
                                      <p:cBhvr>
                                        <p:cTn id="110" dur="1000" fill="hold"/>
                                        <p:tgtEl>
                                          <p:spTgt spid="90"/>
                                        </p:tgtEl>
                                        <p:attrNameLst>
                                          <p:attrName>ppt_y</p:attrName>
                                        </p:attrNameLst>
                                      </p:cBhvr>
                                      <p:tavLst>
                                        <p:tav tm="0">
                                          <p:val>
                                            <p:strVal val="#ppt_y-.1"/>
                                          </p:val>
                                        </p:tav>
                                        <p:tav tm="100000">
                                          <p:val>
                                            <p:strVal val="#ppt_y"/>
                                          </p:val>
                                        </p:tav>
                                      </p:tavLst>
                                    </p:anim>
                                  </p:childTnLst>
                                </p:cTn>
                              </p:par>
                              <p:par>
                                <p:cTn id="111" presetID="47" presetClass="entr" presetSubtype="0" fill="hold" nodeType="withEffect">
                                  <p:stCondLst>
                                    <p:cond delay="0"/>
                                  </p:stCondLst>
                                  <p:childTnLst>
                                    <p:set>
                                      <p:cBhvr>
                                        <p:cTn id="112" dur="1" fill="hold">
                                          <p:stCondLst>
                                            <p:cond delay="0"/>
                                          </p:stCondLst>
                                        </p:cTn>
                                        <p:tgtEl>
                                          <p:spTgt spid="91"/>
                                        </p:tgtEl>
                                        <p:attrNameLst>
                                          <p:attrName>style.visibility</p:attrName>
                                        </p:attrNameLst>
                                      </p:cBhvr>
                                      <p:to>
                                        <p:strVal val="visible"/>
                                      </p:to>
                                    </p:set>
                                    <p:animEffect transition="in" filter="fade">
                                      <p:cBhvr>
                                        <p:cTn id="113" dur="1000"/>
                                        <p:tgtEl>
                                          <p:spTgt spid="91"/>
                                        </p:tgtEl>
                                      </p:cBhvr>
                                    </p:animEffect>
                                    <p:anim calcmode="lin" valueType="num">
                                      <p:cBhvr>
                                        <p:cTn id="114" dur="1000" fill="hold"/>
                                        <p:tgtEl>
                                          <p:spTgt spid="91"/>
                                        </p:tgtEl>
                                        <p:attrNameLst>
                                          <p:attrName>ppt_x</p:attrName>
                                        </p:attrNameLst>
                                      </p:cBhvr>
                                      <p:tavLst>
                                        <p:tav tm="0">
                                          <p:val>
                                            <p:strVal val="#ppt_x"/>
                                          </p:val>
                                        </p:tav>
                                        <p:tav tm="100000">
                                          <p:val>
                                            <p:strVal val="#ppt_x"/>
                                          </p:val>
                                        </p:tav>
                                      </p:tavLst>
                                    </p:anim>
                                    <p:anim calcmode="lin" valueType="num">
                                      <p:cBhvr>
                                        <p:cTn id="115" dur="1000" fill="hold"/>
                                        <p:tgtEl>
                                          <p:spTgt spid="91"/>
                                        </p:tgtEl>
                                        <p:attrNameLst>
                                          <p:attrName>ppt_y</p:attrName>
                                        </p:attrNameLst>
                                      </p:cBhvr>
                                      <p:tavLst>
                                        <p:tav tm="0">
                                          <p:val>
                                            <p:strVal val="#ppt_y-.1"/>
                                          </p:val>
                                        </p:tav>
                                        <p:tav tm="100000">
                                          <p:val>
                                            <p:strVal val="#ppt_y"/>
                                          </p:val>
                                        </p:tav>
                                      </p:tavLst>
                                    </p:anim>
                                  </p:childTnLst>
                                </p:cTn>
                              </p:par>
                              <p:par>
                                <p:cTn id="116" presetID="47" presetClass="entr" presetSubtype="0" fill="hold" nodeType="withEffect">
                                  <p:stCondLst>
                                    <p:cond delay="0"/>
                                  </p:stCondLst>
                                  <p:childTnLst>
                                    <p:set>
                                      <p:cBhvr>
                                        <p:cTn id="117" dur="1" fill="hold">
                                          <p:stCondLst>
                                            <p:cond delay="0"/>
                                          </p:stCondLst>
                                        </p:cTn>
                                        <p:tgtEl>
                                          <p:spTgt spid="92"/>
                                        </p:tgtEl>
                                        <p:attrNameLst>
                                          <p:attrName>style.visibility</p:attrName>
                                        </p:attrNameLst>
                                      </p:cBhvr>
                                      <p:to>
                                        <p:strVal val="visible"/>
                                      </p:to>
                                    </p:set>
                                    <p:animEffect transition="in" filter="fade">
                                      <p:cBhvr>
                                        <p:cTn id="118" dur="1000"/>
                                        <p:tgtEl>
                                          <p:spTgt spid="92"/>
                                        </p:tgtEl>
                                      </p:cBhvr>
                                    </p:animEffect>
                                    <p:anim calcmode="lin" valueType="num">
                                      <p:cBhvr>
                                        <p:cTn id="119" dur="1000" fill="hold"/>
                                        <p:tgtEl>
                                          <p:spTgt spid="92"/>
                                        </p:tgtEl>
                                        <p:attrNameLst>
                                          <p:attrName>ppt_x</p:attrName>
                                        </p:attrNameLst>
                                      </p:cBhvr>
                                      <p:tavLst>
                                        <p:tav tm="0">
                                          <p:val>
                                            <p:strVal val="#ppt_x"/>
                                          </p:val>
                                        </p:tav>
                                        <p:tav tm="100000">
                                          <p:val>
                                            <p:strVal val="#ppt_x"/>
                                          </p:val>
                                        </p:tav>
                                      </p:tavLst>
                                    </p:anim>
                                    <p:anim calcmode="lin" valueType="num">
                                      <p:cBhvr>
                                        <p:cTn id="120" dur="1000" fill="hold"/>
                                        <p:tgtEl>
                                          <p:spTgt spid="92"/>
                                        </p:tgtEl>
                                        <p:attrNameLst>
                                          <p:attrName>ppt_y</p:attrName>
                                        </p:attrNameLst>
                                      </p:cBhvr>
                                      <p:tavLst>
                                        <p:tav tm="0">
                                          <p:val>
                                            <p:strVal val="#ppt_y-.1"/>
                                          </p:val>
                                        </p:tav>
                                        <p:tav tm="100000">
                                          <p:val>
                                            <p:strVal val="#ppt_y"/>
                                          </p:val>
                                        </p:tav>
                                      </p:tavLst>
                                    </p:anim>
                                  </p:childTnLst>
                                </p:cTn>
                              </p:par>
                              <p:par>
                                <p:cTn id="121" presetID="47" presetClass="entr" presetSubtype="0" fill="hold" nodeType="withEffect">
                                  <p:stCondLst>
                                    <p:cond delay="0"/>
                                  </p:stCondLst>
                                  <p:childTnLst>
                                    <p:set>
                                      <p:cBhvr>
                                        <p:cTn id="122" dur="1" fill="hold">
                                          <p:stCondLst>
                                            <p:cond delay="0"/>
                                          </p:stCondLst>
                                        </p:cTn>
                                        <p:tgtEl>
                                          <p:spTgt spid="58"/>
                                        </p:tgtEl>
                                        <p:attrNameLst>
                                          <p:attrName>style.visibility</p:attrName>
                                        </p:attrNameLst>
                                      </p:cBhvr>
                                      <p:to>
                                        <p:strVal val="visible"/>
                                      </p:to>
                                    </p:set>
                                    <p:animEffect transition="in" filter="fade">
                                      <p:cBhvr>
                                        <p:cTn id="123" dur="1000"/>
                                        <p:tgtEl>
                                          <p:spTgt spid="58"/>
                                        </p:tgtEl>
                                      </p:cBhvr>
                                    </p:animEffect>
                                    <p:anim calcmode="lin" valueType="num">
                                      <p:cBhvr>
                                        <p:cTn id="124" dur="1000" fill="hold"/>
                                        <p:tgtEl>
                                          <p:spTgt spid="58"/>
                                        </p:tgtEl>
                                        <p:attrNameLst>
                                          <p:attrName>ppt_x</p:attrName>
                                        </p:attrNameLst>
                                      </p:cBhvr>
                                      <p:tavLst>
                                        <p:tav tm="0">
                                          <p:val>
                                            <p:strVal val="#ppt_x"/>
                                          </p:val>
                                        </p:tav>
                                        <p:tav tm="100000">
                                          <p:val>
                                            <p:strVal val="#ppt_x"/>
                                          </p:val>
                                        </p:tav>
                                      </p:tavLst>
                                    </p:anim>
                                    <p:anim calcmode="lin" valueType="num">
                                      <p:cBhvr>
                                        <p:cTn id="125"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par>
                    <p:cTn id="126" fill="hold">
                      <p:stCondLst>
                        <p:cond delay="indefinite"/>
                      </p:stCondLst>
                      <p:childTnLst>
                        <p:par>
                          <p:cTn id="127" fill="hold">
                            <p:stCondLst>
                              <p:cond delay="0"/>
                            </p:stCondLst>
                            <p:childTnLst>
                              <p:par>
                                <p:cTn id="128" presetID="47" presetClass="entr" presetSubtype="0" fill="hold" grpId="0" nodeType="clickEffect">
                                  <p:stCondLst>
                                    <p:cond delay="0"/>
                                  </p:stCondLst>
                                  <p:childTnLst>
                                    <p:set>
                                      <p:cBhvr>
                                        <p:cTn id="129" dur="1" fill="hold">
                                          <p:stCondLst>
                                            <p:cond delay="0"/>
                                          </p:stCondLst>
                                        </p:cTn>
                                        <p:tgtEl>
                                          <p:spTgt spid="93"/>
                                        </p:tgtEl>
                                        <p:attrNameLst>
                                          <p:attrName>style.visibility</p:attrName>
                                        </p:attrNameLst>
                                      </p:cBhvr>
                                      <p:to>
                                        <p:strVal val="visible"/>
                                      </p:to>
                                    </p:set>
                                    <p:animEffect transition="in" filter="fade">
                                      <p:cBhvr>
                                        <p:cTn id="130" dur="1000"/>
                                        <p:tgtEl>
                                          <p:spTgt spid="93"/>
                                        </p:tgtEl>
                                      </p:cBhvr>
                                    </p:animEffect>
                                    <p:anim calcmode="lin" valueType="num">
                                      <p:cBhvr>
                                        <p:cTn id="131" dur="1000" fill="hold"/>
                                        <p:tgtEl>
                                          <p:spTgt spid="93"/>
                                        </p:tgtEl>
                                        <p:attrNameLst>
                                          <p:attrName>ppt_x</p:attrName>
                                        </p:attrNameLst>
                                      </p:cBhvr>
                                      <p:tavLst>
                                        <p:tav tm="0">
                                          <p:val>
                                            <p:strVal val="#ppt_x"/>
                                          </p:val>
                                        </p:tav>
                                        <p:tav tm="100000">
                                          <p:val>
                                            <p:strVal val="#ppt_x"/>
                                          </p:val>
                                        </p:tav>
                                      </p:tavLst>
                                    </p:anim>
                                    <p:anim calcmode="lin" valueType="num">
                                      <p:cBhvr>
                                        <p:cTn id="132" dur="1000" fill="hold"/>
                                        <p:tgtEl>
                                          <p:spTgt spid="93"/>
                                        </p:tgtEl>
                                        <p:attrNameLst>
                                          <p:attrName>ppt_y</p:attrName>
                                        </p:attrNameLst>
                                      </p:cBhvr>
                                      <p:tavLst>
                                        <p:tav tm="0">
                                          <p:val>
                                            <p:strVal val="#ppt_y-.1"/>
                                          </p:val>
                                        </p:tav>
                                        <p:tav tm="100000">
                                          <p:val>
                                            <p:strVal val="#ppt_y"/>
                                          </p:val>
                                        </p:tav>
                                      </p:tavLst>
                                    </p:anim>
                                  </p:childTnLst>
                                </p:cTn>
                              </p:par>
                              <p:par>
                                <p:cTn id="133" presetID="47" presetClass="entr" presetSubtype="0" fill="hold" nodeType="withEffect">
                                  <p:stCondLst>
                                    <p:cond delay="0"/>
                                  </p:stCondLst>
                                  <p:childTnLst>
                                    <p:set>
                                      <p:cBhvr>
                                        <p:cTn id="134" dur="1" fill="hold">
                                          <p:stCondLst>
                                            <p:cond delay="0"/>
                                          </p:stCondLst>
                                        </p:cTn>
                                        <p:tgtEl>
                                          <p:spTgt spid="17"/>
                                        </p:tgtEl>
                                        <p:attrNameLst>
                                          <p:attrName>style.visibility</p:attrName>
                                        </p:attrNameLst>
                                      </p:cBhvr>
                                      <p:to>
                                        <p:strVal val="visible"/>
                                      </p:to>
                                    </p:set>
                                    <p:animEffect transition="in" filter="fade">
                                      <p:cBhvr>
                                        <p:cTn id="135" dur="1000"/>
                                        <p:tgtEl>
                                          <p:spTgt spid="17"/>
                                        </p:tgtEl>
                                      </p:cBhvr>
                                    </p:animEffect>
                                    <p:anim calcmode="lin" valueType="num">
                                      <p:cBhvr>
                                        <p:cTn id="136" dur="1000" fill="hold"/>
                                        <p:tgtEl>
                                          <p:spTgt spid="17"/>
                                        </p:tgtEl>
                                        <p:attrNameLst>
                                          <p:attrName>ppt_x</p:attrName>
                                        </p:attrNameLst>
                                      </p:cBhvr>
                                      <p:tavLst>
                                        <p:tav tm="0">
                                          <p:val>
                                            <p:strVal val="#ppt_x"/>
                                          </p:val>
                                        </p:tav>
                                        <p:tav tm="100000">
                                          <p:val>
                                            <p:strVal val="#ppt_x"/>
                                          </p:val>
                                        </p:tav>
                                      </p:tavLst>
                                    </p:anim>
                                    <p:anim calcmode="lin" valueType="num">
                                      <p:cBhvr>
                                        <p:cTn id="137" dur="1000" fill="hold"/>
                                        <p:tgtEl>
                                          <p:spTgt spid="17"/>
                                        </p:tgtEl>
                                        <p:attrNameLst>
                                          <p:attrName>ppt_y</p:attrName>
                                        </p:attrNameLst>
                                      </p:cBhvr>
                                      <p:tavLst>
                                        <p:tav tm="0">
                                          <p:val>
                                            <p:strVal val="#ppt_y-.1"/>
                                          </p:val>
                                        </p:tav>
                                        <p:tav tm="100000">
                                          <p:val>
                                            <p:strVal val="#ppt_y"/>
                                          </p:val>
                                        </p:tav>
                                      </p:tavLst>
                                    </p:anim>
                                  </p:childTnLst>
                                </p:cTn>
                              </p:par>
                              <p:par>
                                <p:cTn id="138" presetID="47" presetClass="entr" presetSubtype="0" fill="hold" grpId="0" nodeType="withEffect">
                                  <p:stCondLst>
                                    <p:cond delay="0"/>
                                  </p:stCondLst>
                                  <p:childTnLst>
                                    <p:set>
                                      <p:cBhvr>
                                        <p:cTn id="139" dur="1" fill="hold">
                                          <p:stCondLst>
                                            <p:cond delay="0"/>
                                          </p:stCondLst>
                                        </p:cTn>
                                        <p:tgtEl>
                                          <p:spTgt spid="94"/>
                                        </p:tgtEl>
                                        <p:attrNameLst>
                                          <p:attrName>style.visibility</p:attrName>
                                        </p:attrNameLst>
                                      </p:cBhvr>
                                      <p:to>
                                        <p:strVal val="visible"/>
                                      </p:to>
                                    </p:set>
                                    <p:animEffect transition="in" filter="fade">
                                      <p:cBhvr>
                                        <p:cTn id="140" dur="1000"/>
                                        <p:tgtEl>
                                          <p:spTgt spid="94"/>
                                        </p:tgtEl>
                                      </p:cBhvr>
                                    </p:animEffect>
                                    <p:anim calcmode="lin" valueType="num">
                                      <p:cBhvr>
                                        <p:cTn id="141" dur="1000" fill="hold"/>
                                        <p:tgtEl>
                                          <p:spTgt spid="94"/>
                                        </p:tgtEl>
                                        <p:attrNameLst>
                                          <p:attrName>ppt_x</p:attrName>
                                        </p:attrNameLst>
                                      </p:cBhvr>
                                      <p:tavLst>
                                        <p:tav tm="0">
                                          <p:val>
                                            <p:strVal val="#ppt_x"/>
                                          </p:val>
                                        </p:tav>
                                        <p:tav tm="100000">
                                          <p:val>
                                            <p:strVal val="#ppt_x"/>
                                          </p:val>
                                        </p:tav>
                                      </p:tavLst>
                                    </p:anim>
                                    <p:anim calcmode="lin" valueType="num">
                                      <p:cBhvr>
                                        <p:cTn id="142" dur="1000" fill="hold"/>
                                        <p:tgtEl>
                                          <p:spTgt spid="94"/>
                                        </p:tgtEl>
                                        <p:attrNameLst>
                                          <p:attrName>ppt_y</p:attrName>
                                        </p:attrNameLst>
                                      </p:cBhvr>
                                      <p:tavLst>
                                        <p:tav tm="0">
                                          <p:val>
                                            <p:strVal val="#ppt_y-.1"/>
                                          </p:val>
                                        </p:tav>
                                        <p:tav tm="100000">
                                          <p:val>
                                            <p:strVal val="#ppt_y"/>
                                          </p:val>
                                        </p:tav>
                                      </p:tavLst>
                                    </p:anim>
                                  </p:childTnLst>
                                </p:cTn>
                              </p:par>
                              <p:par>
                                <p:cTn id="143" presetID="47" presetClass="entr" presetSubtype="0" fill="hold" nodeType="withEffect">
                                  <p:stCondLst>
                                    <p:cond delay="0"/>
                                  </p:stCondLst>
                                  <p:childTnLst>
                                    <p:set>
                                      <p:cBhvr>
                                        <p:cTn id="144" dur="1" fill="hold">
                                          <p:stCondLst>
                                            <p:cond delay="0"/>
                                          </p:stCondLst>
                                        </p:cTn>
                                        <p:tgtEl>
                                          <p:spTgt spid="95"/>
                                        </p:tgtEl>
                                        <p:attrNameLst>
                                          <p:attrName>style.visibility</p:attrName>
                                        </p:attrNameLst>
                                      </p:cBhvr>
                                      <p:to>
                                        <p:strVal val="visible"/>
                                      </p:to>
                                    </p:set>
                                    <p:animEffect transition="in" filter="fade">
                                      <p:cBhvr>
                                        <p:cTn id="145" dur="1000"/>
                                        <p:tgtEl>
                                          <p:spTgt spid="95"/>
                                        </p:tgtEl>
                                      </p:cBhvr>
                                    </p:animEffect>
                                    <p:anim calcmode="lin" valueType="num">
                                      <p:cBhvr>
                                        <p:cTn id="146" dur="1000" fill="hold"/>
                                        <p:tgtEl>
                                          <p:spTgt spid="95"/>
                                        </p:tgtEl>
                                        <p:attrNameLst>
                                          <p:attrName>ppt_x</p:attrName>
                                        </p:attrNameLst>
                                      </p:cBhvr>
                                      <p:tavLst>
                                        <p:tav tm="0">
                                          <p:val>
                                            <p:strVal val="#ppt_x"/>
                                          </p:val>
                                        </p:tav>
                                        <p:tav tm="100000">
                                          <p:val>
                                            <p:strVal val="#ppt_x"/>
                                          </p:val>
                                        </p:tav>
                                      </p:tavLst>
                                    </p:anim>
                                    <p:anim calcmode="lin" valueType="num">
                                      <p:cBhvr>
                                        <p:cTn id="147" dur="1000" fill="hold"/>
                                        <p:tgtEl>
                                          <p:spTgt spid="95"/>
                                        </p:tgtEl>
                                        <p:attrNameLst>
                                          <p:attrName>ppt_y</p:attrName>
                                        </p:attrNameLst>
                                      </p:cBhvr>
                                      <p:tavLst>
                                        <p:tav tm="0">
                                          <p:val>
                                            <p:strVal val="#ppt_y-.1"/>
                                          </p:val>
                                        </p:tav>
                                        <p:tav tm="100000">
                                          <p:val>
                                            <p:strVal val="#ppt_y"/>
                                          </p:val>
                                        </p:tav>
                                      </p:tavLst>
                                    </p:anim>
                                  </p:childTnLst>
                                </p:cTn>
                              </p:par>
                              <p:par>
                                <p:cTn id="148" presetID="47" presetClass="entr" presetSubtype="0" fill="hold" nodeType="withEffect">
                                  <p:stCondLst>
                                    <p:cond delay="0"/>
                                  </p:stCondLst>
                                  <p:childTnLst>
                                    <p:set>
                                      <p:cBhvr>
                                        <p:cTn id="149" dur="1" fill="hold">
                                          <p:stCondLst>
                                            <p:cond delay="0"/>
                                          </p:stCondLst>
                                        </p:cTn>
                                        <p:tgtEl>
                                          <p:spTgt spid="96"/>
                                        </p:tgtEl>
                                        <p:attrNameLst>
                                          <p:attrName>style.visibility</p:attrName>
                                        </p:attrNameLst>
                                      </p:cBhvr>
                                      <p:to>
                                        <p:strVal val="visible"/>
                                      </p:to>
                                    </p:set>
                                    <p:animEffect transition="in" filter="fade">
                                      <p:cBhvr>
                                        <p:cTn id="150" dur="1000"/>
                                        <p:tgtEl>
                                          <p:spTgt spid="96"/>
                                        </p:tgtEl>
                                      </p:cBhvr>
                                    </p:animEffect>
                                    <p:anim calcmode="lin" valueType="num">
                                      <p:cBhvr>
                                        <p:cTn id="151" dur="1000" fill="hold"/>
                                        <p:tgtEl>
                                          <p:spTgt spid="96"/>
                                        </p:tgtEl>
                                        <p:attrNameLst>
                                          <p:attrName>ppt_x</p:attrName>
                                        </p:attrNameLst>
                                      </p:cBhvr>
                                      <p:tavLst>
                                        <p:tav tm="0">
                                          <p:val>
                                            <p:strVal val="#ppt_x"/>
                                          </p:val>
                                        </p:tav>
                                        <p:tav tm="100000">
                                          <p:val>
                                            <p:strVal val="#ppt_x"/>
                                          </p:val>
                                        </p:tav>
                                      </p:tavLst>
                                    </p:anim>
                                    <p:anim calcmode="lin" valueType="num">
                                      <p:cBhvr>
                                        <p:cTn id="152" dur="1000" fill="hold"/>
                                        <p:tgtEl>
                                          <p:spTgt spid="96"/>
                                        </p:tgtEl>
                                        <p:attrNameLst>
                                          <p:attrName>ppt_y</p:attrName>
                                        </p:attrNameLst>
                                      </p:cBhvr>
                                      <p:tavLst>
                                        <p:tav tm="0">
                                          <p:val>
                                            <p:strVal val="#ppt_y-.1"/>
                                          </p:val>
                                        </p:tav>
                                        <p:tav tm="100000">
                                          <p:val>
                                            <p:strVal val="#ppt_y"/>
                                          </p:val>
                                        </p:tav>
                                      </p:tavLst>
                                    </p:anim>
                                  </p:childTnLst>
                                </p:cTn>
                              </p:par>
                              <p:par>
                                <p:cTn id="153" presetID="47" presetClass="entr" presetSubtype="0" fill="hold" nodeType="withEffect">
                                  <p:stCondLst>
                                    <p:cond delay="0"/>
                                  </p:stCondLst>
                                  <p:childTnLst>
                                    <p:set>
                                      <p:cBhvr>
                                        <p:cTn id="154" dur="1" fill="hold">
                                          <p:stCondLst>
                                            <p:cond delay="0"/>
                                          </p:stCondLst>
                                        </p:cTn>
                                        <p:tgtEl>
                                          <p:spTgt spid="60"/>
                                        </p:tgtEl>
                                        <p:attrNameLst>
                                          <p:attrName>style.visibility</p:attrName>
                                        </p:attrNameLst>
                                      </p:cBhvr>
                                      <p:to>
                                        <p:strVal val="visible"/>
                                      </p:to>
                                    </p:set>
                                    <p:animEffect transition="in" filter="fade">
                                      <p:cBhvr>
                                        <p:cTn id="155" dur="1000"/>
                                        <p:tgtEl>
                                          <p:spTgt spid="60"/>
                                        </p:tgtEl>
                                      </p:cBhvr>
                                    </p:animEffect>
                                    <p:anim calcmode="lin" valueType="num">
                                      <p:cBhvr>
                                        <p:cTn id="156" dur="1000" fill="hold"/>
                                        <p:tgtEl>
                                          <p:spTgt spid="60"/>
                                        </p:tgtEl>
                                        <p:attrNameLst>
                                          <p:attrName>ppt_x</p:attrName>
                                        </p:attrNameLst>
                                      </p:cBhvr>
                                      <p:tavLst>
                                        <p:tav tm="0">
                                          <p:val>
                                            <p:strVal val="#ppt_x"/>
                                          </p:val>
                                        </p:tav>
                                        <p:tav tm="100000">
                                          <p:val>
                                            <p:strVal val="#ppt_x"/>
                                          </p:val>
                                        </p:tav>
                                      </p:tavLst>
                                    </p:anim>
                                    <p:anim calcmode="lin" valueType="num">
                                      <p:cBhvr>
                                        <p:cTn id="15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158" fill="hold">
                      <p:stCondLst>
                        <p:cond delay="indefinite"/>
                      </p:stCondLst>
                      <p:childTnLst>
                        <p:par>
                          <p:cTn id="159" fill="hold">
                            <p:stCondLst>
                              <p:cond delay="0"/>
                            </p:stCondLst>
                            <p:childTnLst>
                              <p:par>
                                <p:cTn id="160" presetID="47" presetClass="entr" presetSubtype="0" fill="hold" grpId="0" nodeType="clickEffect">
                                  <p:stCondLst>
                                    <p:cond delay="0"/>
                                  </p:stCondLst>
                                  <p:childTnLst>
                                    <p:set>
                                      <p:cBhvr>
                                        <p:cTn id="161" dur="1" fill="hold">
                                          <p:stCondLst>
                                            <p:cond delay="0"/>
                                          </p:stCondLst>
                                        </p:cTn>
                                        <p:tgtEl>
                                          <p:spTgt spid="97"/>
                                        </p:tgtEl>
                                        <p:attrNameLst>
                                          <p:attrName>style.visibility</p:attrName>
                                        </p:attrNameLst>
                                      </p:cBhvr>
                                      <p:to>
                                        <p:strVal val="visible"/>
                                      </p:to>
                                    </p:set>
                                    <p:animEffect transition="in" filter="fade">
                                      <p:cBhvr>
                                        <p:cTn id="162" dur="1000"/>
                                        <p:tgtEl>
                                          <p:spTgt spid="97"/>
                                        </p:tgtEl>
                                      </p:cBhvr>
                                    </p:animEffect>
                                    <p:anim calcmode="lin" valueType="num">
                                      <p:cBhvr>
                                        <p:cTn id="163" dur="1000" fill="hold"/>
                                        <p:tgtEl>
                                          <p:spTgt spid="97"/>
                                        </p:tgtEl>
                                        <p:attrNameLst>
                                          <p:attrName>ppt_x</p:attrName>
                                        </p:attrNameLst>
                                      </p:cBhvr>
                                      <p:tavLst>
                                        <p:tav tm="0">
                                          <p:val>
                                            <p:strVal val="#ppt_x"/>
                                          </p:val>
                                        </p:tav>
                                        <p:tav tm="100000">
                                          <p:val>
                                            <p:strVal val="#ppt_x"/>
                                          </p:val>
                                        </p:tav>
                                      </p:tavLst>
                                    </p:anim>
                                    <p:anim calcmode="lin" valueType="num">
                                      <p:cBhvr>
                                        <p:cTn id="164" dur="1000" fill="hold"/>
                                        <p:tgtEl>
                                          <p:spTgt spid="97"/>
                                        </p:tgtEl>
                                        <p:attrNameLst>
                                          <p:attrName>ppt_y</p:attrName>
                                        </p:attrNameLst>
                                      </p:cBhvr>
                                      <p:tavLst>
                                        <p:tav tm="0">
                                          <p:val>
                                            <p:strVal val="#ppt_y-.1"/>
                                          </p:val>
                                        </p:tav>
                                        <p:tav tm="100000">
                                          <p:val>
                                            <p:strVal val="#ppt_y"/>
                                          </p:val>
                                        </p:tav>
                                      </p:tavLst>
                                    </p:anim>
                                  </p:childTnLst>
                                </p:cTn>
                              </p:par>
                              <p:par>
                                <p:cTn id="165" presetID="47" presetClass="entr" presetSubtype="0" fill="hold" nodeType="withEffect">
                                  <p:stCondLst>
                                    <p:cond delay="0"/>
                                  </p:stCondLst>
                                  <p:childTnLst>
                                    <p:set>
                                      <p:cBhvr>
                                        <p:cTn id="166" dur="1" fill="hold">
                                          <p:stCondLst>
                                            <p:cond delay="0"/>
                                          </p:stCondLst>
                                        </p:cTn>
                                        <p:tgtEl>
                                          <p:spTgt spid="63"/>
                                        </p:tgtEl>
                                        <p:attrNameLst>
                                          <p:attrName>style.visibility</p:attrName>
                                        </p:attrNameLst>
                                      </p:cBhvr>
                                      <p:to>
                                        <p:strVal val="visible"/>
                                      </p:to>
                                    </p:set>
                                    <p:animEffect transition="in" filter="fade">
                                      <p:cBhvr>
                                        <p:cTn id="167" dur="1000"/>
                                        <p:tgtEl>
                                          <p:spTgt spid="63"/>
                                        </p:tgtEl>
                                      </p:cBhvr>
                                    </p:animEffect>
                                    <p:anim calcmode="lin" valueType="num">
                                      <p:cBhvr>
                                        <p:cTn id="168" dur="1000" fill="hold"/>
                                        <p:tgtEl>
                                          <p:spTgt spid="63"/>
                                        </p:tgtEl>
                                        <p:attrNameLst>
                                          <p:attrName>ppt_x</p:attrName>
                                        </p:attrNameLst>
                                      </p:cBhvr>
                                      <p:tavLst>
                                        <p:tav tm="0">
                                          <p:val>
                                            <p:strVal val="#ppt_x"/>
                                          </p:val>
                                        </p:tav>
                                        <p:tav tm="100000">
                                          <p:val>
                                            <p:strVal val="#ppt_x"/>
                                          </p:val>
                                        </p:tav>
                                      </p:tavLst>
                                    </p:anim>
                                    <p:anim calcmode="lin" valueType="num">
                                      <p:cBhvr>
                                        <p:cTn id="169" dur="1000" fill="hold"/>
                                        <p:tgtEl>
                                          <p:spTgt spid="63"/>
                                        </p:tgtEl>
                                        <p:attrNameLst>
                                          <p:attrName>ppt_y</p:attrName>
                                        </p:attrNameLst>
                                      </p:cBhvr>
                                      <p:tavLst>
                                        <p:tav tm="0">
                                          <p:val>
                                            <p:strVal val="#ppt_y-.1"/>
                                          </p:val>
                                        </p:tav>
                                        <p:tav tm="100000">
                                          <p:val>
                                            <p:strVal val="#ppt_y"/>
                                          </p:val>
                                        </p:tav>
                                      </p:tavLst>
                                    </p:anim>
                                  </p:childTnLst>
                                </p:cTn>
                              </p:par>
                              <p:par>
                                <p:cTn id="170" presetID="47" presetClass="entr" presetSubtype="0" fill="hold" grpId="0" nodeType="withEffect">
                                  <p:stCondLst>
                                    <p:cond delay="0"/>
                                  </p:stCondLst>
                                  <p:childTnLst>
                                    <p:set>
                                      <p:cBhvr>
                                        <p:cTn id="171" dur="1" fill="hold">
                                          <p:stCondLst>
                                            <p:cond delay="0"/>
                                          </p:stCondLst>
                                        </p:cTn>
                                        <p:tgtEl>
                                          <p:spTgt spid="98"/>
                                        </p:tgtEl>
                                        <p:attrNameLst>
                                          <p:attrName>style.visibility</p:attrName>
                                        </p:attrNameLst>
                                      </p:cBhvr>
                                      <p:to>
                                        <p:strVal val="visible"/>
                                      </p:to>
                                    </p:set>
                                    <p:animEffect transition="in" filter="fade">
                                      <p:cBhvr>
                                        <p:cTn id="172" dur="1000"/>
                                        <p:tgtEl>
                                          <p:spTgt spid="98"/>
                                        </p:tgtEl>
                                      </p:cBhvr>
                                    </p:animEffect>
                                    <p:anim calcmode="lin" valueType="num">
                                      <p:cBhvr>
                                        <p:cTn id="173" dur="1000" fill="hold"/>
                                        <p:tgtEl>
                                          <p:spTgt spid="98"/>
                                        </p:tgtEl>
                                        <p:attrNameLst>
                                          <p:attrName>ppt_x</p:attrName>
                                        </p:attrNameLst>
                                      </p:cBhvr>
                                      <p:tavLst>
                                        <p:tav tm="0">
                                          <p:val>
                                            <p:strVal val="#ppt_x"/>
                                          </p:val>
                                        </p:tav>
                                        <p:tav tm="100000">
                                          <p:val>
                                            <p:strVal val="#ppt_x"/>
                                          </p:val>
                                        </p:tav>
                                      </p:tavLst>
                                    </p:anim>
                                    <p:anim calcmode="lin" valueType="num">
                                      <p:cBhvr>
                                        <p:cTn id="174" dur="1000" fill="hold"/>
                                        <p:tgtEl>
                                          <p:spTgt spid="98"/>
                                        </p:tgtEl>
                                        <p:attrNameLst>
                                          <p:attrName>ppt_y</p:attrName>
                                        </p:attrNameLst>
                                      </p:cBhvr>
                                      <p:tavLst>
                                        <p:tav tm="0">
                                          <p:val>
                                            <p:strVal val="#ppt_y-.1"/>
                                          </p:val>
                                        </p:tav>
                                        <p:tav tm="100000">
                                          <p:val>
                                            <p:strVal val="#ppt_y"/>
                                          </p:val>
                                        </p:tav>
                                      </p:tavLst>
                                    </p:anim>
                                  </p:childTnLst>
                                </p:cTn>
                              </p:par>
                              <p:par>
                                <p:cTn id="175" presetID="47" presetClass="entr" presetSubtype="0" fill="hold" nodeType="withEffect">
                                  <p:stCondLst>
                                    <p:cond delay="0"/>
                                  </p:stCondLst>
                                  <p:childTnLst>
                                    <p:set>
                                      <p:cBhvr>
                                        <p:cTn id="176" dur="1" fill="hold">
                                          <p:stCondLst>
                                            <p:cond delay="0"/>
                                          </p:stCondLst>
                                        </p:cTn>
                                        <p:tgtEl>
                                          <p:spTgt spid="100"/>
                                        </p:tgtEl>
                                        <p:attrNameLst>
                                          <p:attrName>style.visibility</p:attrName>
                                        </p:attrNameLst>
                                      </p:cBhvr>
                                      <p:to>
                                        <p:strVal val="visible"/>
                                      </p:to>
                                    </p:set>
                                    <p:animEffect transition="in" filter="fade">
                                      <p:cBhvr>
                                        <p:cTn id="177" dur="1000"/>
                                        <p:tgtEl>
                                          <p:spTgt spid="100"/>
                                        </p:tgtEl>
                                      </p:cBhvr>
                                    </p:animEffect>
                                    <p:anim calcmode="lin" valueType="num">
                                      <p:cBhvr>
                                        <p:cTn id="178" dur="1000" fill="hold"/>
                                        <p:tgtEl>
                                          <p:spTgt spid="100"/>
                                        </p:tgtEl>
                                        <p:attrNameLst>
                                          <p:attrName>ppt_x</p:attrName>
                                        </p:attrNameLst>
                                      </p:cBhvr>
                                      <p:tavLst>
                                        <p:tav tm="0">
                                          <p:val>
                                            <p:strVal val="#ppt_x"/>
                                          </p:val>
                                        </p:tav>
                                        <p:tav tm="100000">
                                          <p:val>
                                            <p:strVal val="#ppt_x"/>
                                          </p:val>
                                        </p:tav>
                                      </p:tavLst>
                                    </p:anim>
                                    <p:anim calcmode="lin" valueType="num">
                                      <p:cBhvr>
                                        <p:cTn id="179" dur="1000" fill="hold"/>
                                        <p:tgtEl>
                                          <p:spTgt spid="100"/>
                                        </p:tgtEl>
                                        <p:attrNameLst>
                                          <p:attrName>ppt_y</p:attrName>
                                        </p:attrNameLst>
                                      </p:cBhvr>
                                      <p:tavLst>
                                        <p:tav tm="0">
                                          <p:val>
                                            <p:strVal val="#ppt_y-.1"/>
                                          </p:val>
                                        </p:tav>
                                        <p:tav tm="100000">
                                          <p:val>
                                            <p:strVal val="#ppt_y"/>
                                          </p:val>
                                        </p:tav>
                                      </p:tavLst>
                                    </p:anim>
                                  </p:childTnLst>
                                </p:cTn>
                              </p:par>
                              <p:par>
                                <p:cTn id="180" presetID="47" presetClass="entr" presetSubtype="0" fill="hold" nodeType="withEffect">
                                  <p:stCondLst>
                                    <p:cond delay="0"/>
                                  </p:stCondLst>
                                  <p:childTnLst>
                                    <p:set>
                                      <p:cBhvr>
                                        <p:cTn id="181" dur="1" fill="hold">
                                          <p:stCondLst>
                                            <p:cond delay="0"/>
                                          </p:stCondLst>
                                        </p:cTn>
                                        <p:tgtEl>
                                          <p:spTgt spid="101"/>
                                        </p:tgtEl>
                                        <p:attrNameLst>
                                          <p:attrName>style.visibility</p:attrName>
                                        </p:attrNameLst>
                                      </p:cBhvr>
                                      <p:to>
                                        <p:strVal val="visible"/>
                                      </p:to>
                                    </p:set>
                                    <p:animEffect transition="in" filter="fade">
                                      <p:cBhvr>
                                        <p:cTn id="182" dur="1000"/>
                                        <p:tgtEl>
                                          <p:spTgt spid="101"/>
                                        </p:tgtEl>
                                      </p:cBhvr>
                                    </p:animEffect>
                                    <p:anim calcmode="lin" valueType="num">
                                      <p:cBhvr>
                                        <p:cTn id="183" dur="1000" fill="hold"/>
                                        <p:tgtEl>
                                          <p:spTgt spid="101"/>
                                        </p:tgtEl>
                                        <p:attrNameLst>
                                          <p:attrName>ppt_x</p:attrName>
                                        </p:attrNameLst>
                                      </p:cBhvr>
                                      <p:tavLst>
                                        <p:tav tm="0">
                                          <p:val>
                                            <p:strVal val="#ppt_x"/>
                                          </p:val>
                                        </p:tav>
                                        <p:tav tm="100000">
                                          <p:val>
                                            <p:strVal val="#ppt_x"/>
                                          </p:val>
                                        </p:tav>
                                      </p:tavLst>
                                    </p:anim>
                                    <p:anim calcmode="lin" valueType="num">
                                      <p:cBhvr>
                                        <p:cTn id="184" dur="1000" fill="hold"/>
                                        <p:tgtEl>
                                          <p:spTgt spid="101"/>
                                        </p:tgtEl>
                                        <p:attrNameLst>
                                          <p:attrName>ppt_y</p:attrName>
                                        </p:attrNameLst>
                                      </p:cBhvr>
                                      <p:tavLst>
                                        <p:tav tm="0">
                                          <p:val>
                                            <p:strVal val="#ppt_y-.1"/>
                                          </p:val>
                                        </p:tav>
                                        <p:tav tm="100000">
                                          <p:val>
                                            <p:strVal val="#ppt_y"/>
                                          </p:val>
                                        </p:tav>
                                      </p:tavLst>
                                    </p:anim>
                                  </p:childTnLst>
                                </p:cTn>
                              </p:par>
                              <p:par>
                                <p:cTn id="185" presetID="47" presetClass="entr" presetSubtype="0" fill="hold" nodeType="withEffect">
                                  <p:stCondLst>
                                    <p:cond delay="0"/>
                                  </p:stCondLst>
                                  <p:childTnLst>
                                    <p:set>
                                      <p:cBhvr>
                                        <p:cTn id="186" dur="1" fill="hold">
                                          <p:stCondLst>
                                            <p:cond delay="0"/>
                                          </p:stCondLst>
                                        </p:cTn>
                                        <p:tgtEl>
                                          <p:spTgt spid="16"/>
                                        </p:tgtEl>
                                        <p:attrNameLst>
                                          <p:attrName>style.visibility</p:attrName>
                                        </p:attrNameLst>
                                      </p:cBhvr>
                                      <p:to>
                                        <p:strVal val="visible"/>
                                      </p:to>
                                    </p:set>
                                    <p:animEffect transition="in" filter="fade">
                                      <p:cBhvr>
                                        <p:cTn id="187" dur="1000"/>
                                        <p:tgtEl>
                                          <p:spTgt spid="16"/>
                                        </p:tgtEl>
                                      </p:cBhvr>
                                    </p:animEffect>
                                    <p:anim calcmode="lin" valueType="num">
                                      <p:cBhvr>
                                        <p:cTn id="188" dur="1000" fill="hold"/>
                                        <p:tgtEl>
                                          <p:spTgt spid="16"/>
                                        </p:tgtEl>
                                        <p:attrNameLst>
                                          <p:attrName>ppt_x</p:attrName>
                                        </p:attrNameLst>
                                      </p:cBhvr>
                                      <p:tavLst>
                                        <p:tav tm="0">
                                          <p:val>
                                            <p:strVal val="#ppt_x"/>
                                          </p:val>
                                        </p:tav>
                                        <p:tav tm="100000">
                                          <p:val>
                                            <p:strVal val="#ppt_x"/>
                                          </p:val>
                                        </p:tav>
                                      </p:tavLst>
                                    </p:anim>
                                    <p:anim calcmode="lin" valueType="num">
                                      <p:cBhvr>
                                        <p:cTn id="18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90" fill="hold">
                      <p:stCondLst>
                        <p:cond delay="indefinite"/>
                      </p:stCondLst>
                      <p:childTnLst>
                        <p:par>
                          <p:cTn id="191" fill="hold">
                            <p:stCondLst>
                              <p:cond delay="0"/>
                            </p:stCondLst>
                            <p:childTnLst>
                              <p:par>
                                <p:cTn id="192" presetID="47" presetClass="entr" presetSubtype="0" fill="hold" grpId="0" nodeType="clickEffect">
                                  <p:stCondLst>
                                    <p:cond delay="0"/>
                                  </p:stCondLst>
                                  <p:childTnLst>
                                    <p:set>
                                      <p:cBhvr>
                                        <p:cTn id="193" dur="1" fill="hold">
                                          <p:stCondLst>
                                            <p:cond delay="0"/>
                                          </p:stCondLst>
                                        </p:cTn>
                                        <p:tgtEl>
                                          <p:spTgt spid="82"/>
                                        </p:tgtEl>
                                        <p:attrNameLst>
                                          <p:attrName>style.visibility</p:attrName>
                                        </p:attrNameLst>
                                      </p:cBhvr>
                                      <p:to>
                                        <p:strVal val="visible"/>
                                      </p:to>
                                    </p:set>
                                    <p:animEffect transition="in" filter="fade">
                                      <p:cBhvr>
                                        <p:cTn id="194" dur="1000"/>
                                        <p:tgtEl>
                                          <p:spTgt spid="82"/>
                                        </p:tgtEl>
                                      </p:cBhvr>
                                    </p:animEffect>
                                    <p:anim calcmode="lin" valueType="num">
                                      <p:cBhvr>
                                        <p:cTn id="195" dur="1000" fill="hold"/>
                                        <p:tgtEl>
                                          <p:spTgt spid="82"/>
                                        </p:tgtEl>
                                        <p:attrNameLst>
                                          <p:attrName>ppt_x</p:attrName>
                                        </p:attrNameLst>
                                      </p:cBhvr>
                                      <p:tavLst>
                                        <p:tav tm="0">
                                          <p:val>
                                            <p:strVal val="#ppt_x"/>
                                          </p:val>
                                        </p:tav>
                                        <p:tav tm="100000">
                                          <p:val>
                                            <p:strVal val="#ppt_x"/>
                                          </p:val>
                                        </p:tav>
                                      </p:tavLst>
                                    </p:anim>
                                    <p:anim calcmode="lin" valueType="num">
                                      <p:cBhvr>
                                        <p:cTn id="196" dur="1000" fill="hold"/>
                                        <p:tgtEl>
                                          <p:spTgt spid="82"/>
                                        </p:tgtEl>
                                        <p:attrNameLst>
                                          <p:attrName>ppt_y</p:attrName>
                                        </p:attrNameLst>
                                      </p:cBhvr>
                                      <p:tavLst>
                                        <p:tav tm="0">
                                          <p:val>
                                            <p:strVal val="#ppt_y-.1"/>
                                          </p:val>
                                        </p:tav>
                                        <p:tav tm="100000">
                                          <p:val>
                                            <p:strVal val="#ppt_y"/>
                                          </p:val>
                                        </p:tav>
                                      </p:tavLst>
                                    </p:anim>
                                  </p:childTnLst>
                                </p:cTn>
                              </p:par>
                              <p:par>
                                <p:cTn id="197" presetID="47" presetClass="entr" presetSubtype="0" fill="hold" nodeType="withEffect">
                                  <p:stCondLst>
                                    <p:cond delay="0"/>
                                  </p:stCondLst>
                                  <p:childTnLst>
                                    <p:set>
                                      <p:cBhvr>
                                        <p:cTn id="198" dur="1" fill="hold">
                                          <p:stCondLst>
                                            <p:cond delay="0"/>
                                          </p:stCondLst>
                                        </p:cTn>
                                        <p:tgtEl>
                                          <p:spTgt spid="11"/>
                                        </p:tgtEl>
                                        <p:attrNameLst>
                                          <p:attrName>style.visibility</p:attrName>
                                        </p:attrNameLst>
                                      </p:cBhvr>
                                      <p:to>
                                        <p:strVal val="visible"/>
                                      </p:to>
                                    </p:set>
                                    <p:animEffect transition="in" filter="fade">
                                      <p:cBhvr>
                                        <p:cTn id="199" dur="1000"/>
                                        <p:tgtEl>
                                          <p:spTgt spid="11"/>
                                        </p:tgtEl>
                                      </p:cBhvr>
                                    </p:animEffect>
                                    <p:anim calcmode="lin" valueType="num">
                                      <p:cBhvr>
                                        <p:cTn id="200" dur="1000" fill="hold"/>
                                        <p:tgtEl>
                                          <p:spTgt spid="11"/>
                                        </p:tgtEl>
                                        <p:attrNameLst>
                                          <p:attrName>ppt_x</p:attrName>
                                        </p:attrNameLst>
                                      </p:cBhvr>
                                      <p:tavLst>
                                        <p:tav tm="0">
                                          <p:val>
                                            <p:strVal val="#ppt_x"/>
                                          </p:val>
                                        </p:tav>
                                        <p:tav tm="100000">
                                          <p:val>
                                            <p:strVal val="#ppt_x"/>
                                          </p:val>
                                        </p:tav>
                                      </p:tavLst>
                                    </p:anim>
                                    <p:anim calcmode="lin" valueType="num">
                                      <p:cBhvr>
                                        <p:cTn id="201" dur="1000" fill="hold"/>
                                        <p:tgtEl>
                                          <p:spTgt spid="11"/>
                                        </p:tgtEl>
                                        <p:attrNameLst>
                                          <p:attrName>ppt_y</p:attrName>
                                        </p:attrNameLst>
                                      </p:cBhvr>
                                      <p:tavLst>
                                        <p:tav tm="0">
                                          <p:val>
                                            <p:strVal val="#ppt_y-.1"/>
                                          </p:val>
                                        </p:tav>
                                        <p:tav tm="100000">
                                          <p:val>
                                            <p:strVal val="#ppt_y"/>
                                          </p:val>
                                        </p:tav>
                                      </p:tavLst>
                                    </p:anim>
                                  </p:childTnLst>
                                </p:cTn>
                              </p:par>
                              <p:par>
                                <p:cTn id="202" presetID="47" presetClass="entr" presetSubtype="0" fill="hold" grpId="0" nodeType="withEffect">
                                  <p:stCondLst>
                                    <p:cond delay="0"/>
                                  </p:stCondLst>
                                  <p:childTnLst>
                                    <p:set>
                                      <p:cBhvr>
                                        <p:cTn id="203" dur="1" fill="hold">
                                          <p:stCondLst>
                                            <p:cond delay="0"/>
                                          </p:stCondLst>
                                        </p:cTn>
                                        <p:tgtEl>
                                          <p:spTgt spid="83"/>
                                        </p:tgtEl>
                                        <p:attrNameLst>
                                          <p:attrName>style.visibility</p:attrName>
                                        </p:attrNameLst>
                                      </p:cBhvr>
                                      <p:to>
                                        <p:strVal val="visible"/>
                                      </p:to>
                                    </p:set>
                                    <p:animEffect transition="in" filter="fade">
                                      <p:cBhvr>
                                        <p:cTn id="204" dur="1000"/>
                                        <p:tgtEl>
                                          <p:spTgt spid="83"/>
                                        </p:tgtEl>
                                      </p:cBhvr>
                                    </p:animEffect>
                                    <p:anim calcmode="lin" valueType="num">
                                      <p:cBhvr>
                                        <p:cTn id="205" dur="1000" fill="hold"/>
                                        <p:tgtEl>
                                          <p:spTgt spid="83"/>
                                        </p:tgtEl>
                                        <p:attrNameLst>
                                          <p:attrName>ppt_x</p:attrName>
                                        </p:attrNameLst>
                                      </p:cBhvr>
                                      <p:tavLst>
                                        <p:tav tm="0">
                                          <p:val>
                                            <p:strVal val="#ppt_x"/>
                                          </p:val>
                                        </p:tav>
                                        <p:tav tm="100000">
                                          <p:val>
                                            <p:strVal val="#ppt_x"/>
                                          </p:val>
                                        </p:tav>
                                      </p:tavLst>
                                    </p:anim>
                                    <p:anim calcmode="lin" valueType="num">
                                      <p:cBhvr>
                                        <p:cTn id="206" dur="1000" fill="hold"/>
                                        <p:tgtEl>
                                          <p:spTgt spid="83"/>
                                        </p:tgtEl>
                                        <p:attrNameLst>
                                          <p:attrName>ppt_y</p:attrName>
                                        </p:attrNameLst>
                                      </p:cBhvr>
                                      <p:tavLst>
                                        <p:tav tm="0">
                                          <p:val>
                                            <p:strVal val="#ppt_y-.1"/>
                                          </p:val>
                                        </p:tav>
                                        <p:tav tm="100000">
                                          <p:val>
                                            <p:strVal val="#ppt_y"/>
                                          </p:val>
                                        </p:tav>
                                      </p:tavLst>
                                    </p:anim>
                                  </p:childTnLst>
                                </p:cTn>
                              </p:par>
                              <p:par>
                                <p:cTn id="207" presetID="47" presetClass="entr" presetSubtype="0" fill="hold" nodeType="withEffect">
                                  <p:stCondLst>
                                    <p:cond delay="0"/>
                                  </p:stCondLst>
                                  <p:childTnLst>
                                    <p:set>
                                      <p:cBhvr>
                                        <p:cTn id="208" dur="1" fill="hold">
                                          <p:stCondLst>
                                            <p:cond delay="0"/>
                                          </p:stCondLst>
                                        </p:cTn>
                                        <p:tgtEl>
                                          <p:spTgt spid="86"/>
                                        </p:tgtEl>
                                        <p:attrNameLst>
                                          <p:attrName>style.visibility</p:attrName>
                                        </p:attrNameLst>
                                      </p:cBhvr>
                                      <p:to>
                                        <p:strVal val="visible"/>
                                      </p:to>
                                    </p:set>
                                    <p:animEffect transition="in" filter="fade">
                                      <p:cBhvr>
                                        <p:cTn id="209" dur="1000"/>
                                        <p:tgtEl>
                                          <p:spTgt spid="86"/>
                                        </p:tgtEl>
                                      </p:cBhvr>
                                    </p:animEffect>
                                    <p:anim calcmode="lin" valueType="num">
                                      <p:cBhvr>
                                        <p:cTn id="210" dur="1000" fill="hold"/>
                                        <p:tgtEl>
                                          <p:spTgt spid="86"/>
                                        </p:tgtEl>
                                        <p:attrNameLst>
                                          <p:attrName>ppt_x</p:attrName>
                                        </p:attrNameLst>
                                      </p:cBhvr>
                                      <p:tavLst>
                                        <p:tav tm="0">
                                          <p:val>
                                            <p:strVal val="#ppt_x"/>
                                          </p:val>
                                        </p:tav>
                                        <p:tav tm="100000">
                                          <p:val>
                                            <p:strVal val="#ppt_x"/>
                                          </p:val>
                                        </p:tav>
                                      </p:tavLst>
                                    </p:anim>
                                    <p:anim calcmode="lin" valueType="num">
                                      <p:cBhvr>
                                        <p:cTn id="211" dur="1000" fill="hold"/>
                                        <p:tgtEl>
                                          <p:spTgt spid="86"/>
                                        </p:tgtEl>
                                        <p:attrNameLst>
                                          <p:attrName>ppt_y</p:attrName>
                                        </p:attrNameLst>
                                      </p:cBhvr>
                                      <p:tavLst>
                                        <p:tav tm="0">
                                          <p:val>
                                            <p:strVal val="#ppt_y-.1"/>
                                          </p:val>
                                        </p:tav>
                                        <p:tav tm="100000">
                                          <p:val>
                                            <p:strVal val="#ppt_y"/>
                                          </p:val>
                                        </p:tav>
                                      </p:tavLst>
                                    </p:anim>
                                  </p:childTnLst>
                                </p:cTn>
                              </p:par>
                              <p:par>
                                <p:cTn id="212" presetID="47" presetClass="entr" presetSubtype="0" fill="hold" nodeType="withEffect">
                                  <p:stCondLst>
                                    <p:cond delay="0"/>
                                  </p:stCondLst>
                                  <p:childTnLst>
                                    <p:set>
                                      <p:cBhvr>
                                        <p:cTn id="213" dur="1" fill="hold">
                                          <p:stCondLst>
                                            <p:cond delay="0"/>
                                          </p:stCondLst>
                                        </p:cTn>
                                        <p:tgtEl>
                                          <p:spTgt spid="87"/>
                                        </p:tgtEl>
                                        <p:attrNameLst>
                                          <p:attrName>style.visibility</p:attrName>
                                        </p:attrNameLst>
                                      </p:cBhvr>
                                      <p:to>
                                        <p:strVal val="visible"/>
                                      </p:to>
                                    </p:set>
                                    <p:animEffect transition="in" filter="fade">
                                      <p:cBhvr>
                                        <p:cTn id="214" dur="1000"/>
                                        <p:tgtEl>
                                          <p:spTgt spid="87"/>
                                        </p:tgtEl>
                                      </p:cBhvr>
                                    </p:animEffect>
                                    <p:anim calcmode="lin" valueType="num">
                                      <p:cBhvr>
                                        <p:cTn id="215" dur="1000" fill="hold"/>
                                        <p:tgtEl>
                                          <p:spTgt spid="87"/>
                                        </p:tgtEl>
                                        <p:attrNameLst>
                                          <p:attrName>ppt_x</p:attrName>
                                        </p:attrNameLst>
                                      </p:cBhvr>
                                      <p:tavLst>
                                        <p:tav tm="0">
                                          <p:val>
                                            <p:strVal val="#ppt_x"/>
                                          </p:val>
                                        </p:tav>
                                        <p:tav tm="100000">
                                          <p:val>
                                            <p:strVal val="#ppt_x"/>
                                          </p:val>
                                        </p:tav>
                                      </p:tavLst>
                                    </p:anim>
                                    <p:anim calcmode="lin" valueType="num">
                                      <p:cBhvr>
                                        <p:cTn id="216" dur="1000" fill="hold"/>
                                        <p:tgtEl>
                                          <p:spTgt spid="87"/>
                                        </p:tgtEl>
                                        <p:attrNameLst>
                                          <p:attrName>ppt_y</p:attrName>
                                        </p:attrNameLst>
                                      </p:cBhvr>
                                      <p:tavLst>
                                        <p:tav tm="0">
                                          <p:val>
                                            <p:strVal val="#ppt_y-.1"/>
                                          </p:val>
                                        </p:tav>
                                        <p:tav tm="100000">
                                          <p:val>
                                            <p:strVal val="#ppt_y"/>
                                          </p:val>
                                        </p:tav>
                                      </p:tavLst>
                                    </p:anim>
                                  </p:childTnLst>
                                </p:cTn>
                              </p:par>
                              <p:par>
                                <p:cTn id="217" presetID="47" presetClass="entr" presetSubtype="0" fill="hold" nodeType="withEffect">
                                  <p:stCondLst>
                                    <p:cond delay="0"/>
                                  </p:stCondLst>
                                  <p:childTnLst>
                                    <p:set>
                                      <p:cBhvr>
                                        <p:cTn id="218" dur="1" fill="hold">
                                          <p:stCondLst>
                                            <p:cond delay="0"/>
                                          </p:stCondLst>
                                        </p:cTn>
                                        <p:tgtEl>
                                          <p:spTgt spid="64"/>
                                        </p:tgtEl>
                                        <p:attrNameLst>
                                          <p:attrName>style.visibility</p:attrName>
                                        </p:attrNameLst>
                                      </p:cBhvr>
                                      <p:to>
                                        <p:strVal val="visible"/>
                                      </p:to>
                                    </p:set>
                                    <p:animEffect transition="in" filter="fade">
                                      <p:cBhvr>
                                        <p:cTn id="219" dur="1000"/>
                                        <p:tgtEl>
                                          <p:spTgt spid="64"/>
                                        </p:tgtEl>
                                      </p:cBhvr>
                                    </p:animEffect>
                                    <p:anim calcmode="lin" valueType="num">
                                      <p:cBhvr>
                                        <p:cTn id="220" dur="1000" fill="hold"/>
                                        <p:tgtEl>
                                          <p:spTgt spid="64"/>
                                        </p:tgtEl>
                                        <p:attrNameLst>
                                          <p:attrName>ppt_x</p:attrName>
                                        </p:attrNameLst>
                                      </p:cBhvr>
                                      <p:tavLst>
                                        <p:tav tm="0">
                                          <p:val>
                                            <p:strVal val="#ppt_x"/>
                                          </p:val>
                                        </p:tav>
                                        <p:tav tm="100000">
                                          <p:val>
                                            <p:strVal val="#ppt_x"/>
                                          </p:val>
                                        </p:tav>
                                      </p:tavLst>
                                    </p:anim>
                                    <p:anim calcmode="lin" valueType="num">
                                      <p:cBhvr>
                                        <p:cTn id="221" dur="1000" fill="hold"/>
                                        <p:tgtEl>
                                          <p:spTgt spid="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P spid="97" grpId="0" animBg="1"/>
      <p:bldP spid="93" grpId="0" animBg="1"/>
      <p:bldP spid="89" grpId="0" animBg="1"/>
      <p:bldP spid="74" grpId="0" animBg="1"/>
      <p:bldP spid="72" grpId="0" animBg="1"/>
      <p:bldP spid="51" grpId="0" animBg="1"/>
      <p:bldP spid="75" grpId="0" animBg="1"/>
      <p:bldP spid="83" grpId="0" animBg="1"/>
      <p:bldP spid="90" grpId="0" animBg="1"/>
      <p:bldP spid="94" grpId="0" animBg="1"/>
      <p:bldP spid="98" grpId="0" animBg="1"/>
      <p:bldP spid="102" grpId="0" animBg="1"/>
      <p:bldP spid="10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70E0A-77BA-7624-2AE4-5E40CFDEC505}"/>
              </a:ext>
            </a:extLst>
          </p:cNvPr>
          <p:cNvSpPr>
            <a:spLocks noGrp="1"/>
          </p:cNvSpPr>
          <p:nvPr>
            <p:ph type="title"/>
          </p:nvPr>
        </p:nvSpPr>
        <p:spPr>
          <a:xfrm>
            <a:off x="3329990" y="1918619"/>
            <a:ext cx="5532019" cy="2134644"/>
          </a:xfrm>
        </p:spPr>
        <p:txBody>
          <a:bodyPr>
            <a:noAutofit/>
          </a:bodyPr>
          <a:lstStyle/>
          <a:p>
            <a:pPr algn="ctr"/>
            <a:r>
              <a:rPr lang="en-US" sz="9600" dirty="0"/>
              <a:t>Thank You</a:t>
            </a:r>
            <a:endParaRPr lang="en-IN" sz="9600" dirty="0"/>
          </a:p>
        </p:txBody>
      </p:sp>
    </p:spTree>
    <p:extLst>
      <p:ext uri="{BB962C8B-B14F-4D97-AF65-F5344CB8AC3E}">
        <p14:creationId xmlns:p14="http://schemas.microsoft.com/office/powerpoint/2010/main" val="1481836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Freeform: Shape 61">
            <a:extLst>
              <a:ext uri="{FF2B5EF4-FFF2-40B4-BE49-F238E27FC236}">
                <a16:creationId xmlns:a16="http://schemas.microsoft.com/office/drawing/2014/main" id="{61B6F7C2-5DDC-4B0E-A9B0-721D82DBE506}"/>
              </a:ext>
            </a:extLst>
          </p:cNvPr>
          <p:cNvSpPr/>
          <p:nvPr/>
        </p:nvSpPr>
        <p:spPr>
          <a:xfrm>
            <a:off x="0" y="169329"/>
            <a:ext cx="7774142" cy="4893610"/>
          </a:xfrm>
          <a:custGeom>
            <a:avLst/>
            <a:gdLst>
              <a:gd name="connsiteX0" fmla="*/ 0 w 7774142"/>
              <a:gd name="connsiteY0" fmla="*/ 0 h 4893610"/>
              <a:gd name="connsiteX1" fmla="*/ 7038525 w 7774142"/>
              <a:gd name="connsiteY1" fmla="*/ 0 h 4893610"/>
              <a:gd name="connsiteX2" fmla="*/ 7774142 w 7774142"/>
              <a:gd name="connsiteY2" fmla="*/ 1914291 h 4893610"/>
              <a:gd name="connsiteX3" fmla="*/ 21079 w 7774142"/>
              <a:gd name="connsiteY3" fmla="*/ 4893610 h 4893610"/>
              <a:gd name="connsiteX4" fmla="*/ 0 w 7774142"/>
              <a:gd name="connsiteY4" fmla="*/ 4838757 h 4893610"/>
              <a:gd name="connsiteX5" fmla="*/ 0 w 7774142"/>
              <a:gd name="connsiteY5" fmla="*/ 0 h 4893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4142" h="4893610">
                <a:moveTo>
                  <a:pt x="0" y="0"/>
                </a:moveTo>
                <a:lnTo>
                  <a:pt x="7038525" y="0"/>
                </a:lnTo>
                <a:lnTo>
                  <a:pt x="7774142" y="1914291"/>
                </a:lnTo>
                <a:lnTo>
                  <a:pt x="21079" y="4893610"/>
                </a:lnTo>
                <a:lnTo>
                  <a:pt x="0" y="4838757"/>
                </a:lnTo>
                <a:lnTo>
                  <a:pt x="0" y="0"/>
                </a:lnTo>
                <a:close/>
              </a:path>
            </a:pathLst>
          </a:custGeom>
          <a:solidFill>
            <a:srgbClr val="00999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grpSp>
        <p:nvGrpSpPr>
          <p:cNvPr id="9" name="Group 8">
            <a:extLst>
              <a:ext uri="{FF2B5EF4-FFF2-40B4-BE49-F238E27FC236}">
                <a16:creationId xmlns:a16="http://schemas.microsoft.com/office/drawing/2014/main" id="{3CE44412-0474-4C6B-9822-51E40B1E86DB}"/>
              </a:ext>
            </a:extLst>
          </p:cNvPr>
          <p:cNvGrpSpPr/>
          <p:nvPr/>
        </p:nvGrpSpPr>
        <p:grpSpPr>
          <a:xfrm>
            <a:off x="7859383" y="1819275"/>
            <a:ext cx="3348224" cy="3450422"/>
            <a:chOff x="7956468" y="1567543"/>
            <a:chExt cx="2517568" cy="3610099"/>
          </a:xfrm>
        </p:grpSpPr>
        <p:sp>
          <p:nvSpPr>
            <p:cNvPr id="7" name="Rectangle: Rounded Corners 6">
              <a:extLst>
                <a:ext uri="{FF2B5EF4-FFF2-40B4-BE49-F238E27FC236}">
                  <a16:creationId xmlns:a16="http://schemas.microsoft.com/office/drawing/2014/main" id="{E1096185-8DA8-4A81-ACDD-0E2AD762188D}"/>
                </a:ext>
              </a:extLst>
            </p:cNvPr>
            <p:cNvSpPr/>
            <p:nvPr/>
          </p:nvSpPr>
          <p:spPr>
            <a:xfrm>
              <a:off x="7956468" y="1567543"/>
              <a:ext cx="2517568" cy="361009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5" name="Picture 34">
              <a:extLst>
                <a:ext uri="{FF2B5EF4-FFF2-40B4-BE49-F238E27FC236}">
                  <a16:creationId xmlns:a16="http://schemas.microsoft.com/office/drawing/2014/main" id="{7A487353-9114-4F47-AFA3-6C15794C6825}"/>
                </a:ext>
              </a:extLst>
            </p:cNvPr>
            <p:cNvPicPr/>
            <p:nvPr/>
          </p:nvPicPr>
          <p:blipFill>
            <a:blip r:embed="rId2" cstate="hqprint">
              <a:extLst>
                <a:ext uri="{28A0092B-C50C-407E-A947-70E740481C1C}">
                  <a14:useLocalDpi xmlns:a14="http://schemas.microsoft.com/office/drawing/2010/main" val="0"/>
                </a:ext>
              </a:extLst>
            </a:blip>
            <a:srcRect/>
            <a:stretch/>
          </p:blipFill>
          <p:spPr>
            <a:xfrm>
              <a:off x="8122621" y="1746341"/>
              <a:ext cx="2185262" cy="3271089"/>
            </a:xfrm>
            <a:prstGeom prst="rect">
              <a:avLst/>
            </a:prstGeom>
            <a:noFill/>
          </p:spPr>
        </p:pic>
      </p:grpSp>
      <p:sp>
        <p:nvSpPr>
          <p:cNvPr id="11" name="Rectangle 10">
            <a:extLst>
              <a:ext uri="{FF2B5EF4-FFF2-40B4-BE49-F238E27FC236}">
                <a16:creationId xmlns:a16="http://schemas.microsoft.com/office/drawing/2014/main" id="{1529DDBE-4144-47D5-98D9-1F8439D7CB49}"/>
              </a:ext>
            </a:extLst>
          </p:cNvPr>
          <p:cNvSpPr/>
          <p:nvPr/>
        </p:nvSpPr>
        <p:spPr>
          <a:xfrm>
            <a:off x="950454" y="994166"/>
            <a:ext cx="6096000" cy="5262979"/>
          </a:xfrm>
          <a:prstGeom prst="rect">
            <a:avLst/>
          </a:prstGeom>
        </p:spPr>
        <p:txBody>
          <a:bodyPr>
            <a:spAutoFit/>
          </a:bodyPr>
          <a:lstStyle/>
          <a:p>
            <a:pPr marL="457200" indent="-457200">
              <a:buFont typeface="Arial" panose="020B0604020202020204" pitchFamily="34" charset="0"/>
              <a:buChar char="•"/>
            </a:pPr>
            <a:r>
              <a:rPr lang="en-US" sz="2800" dirty="0" smtClean="0"/>
              <a:t>Requirement of customer retention </a:t>
            </a:r>
          </a:p>
          <a:p>
            <a:pPr marL="301752" lvl="1"/>
            <a:endParaRPr lang="en-GB" sz="2800" dirty="0" smtClean="0"/>
          </a:p>
          <a:p>
            <a:pPr lvl="1" indent="-457200">
              <a:buFont typeface="Arial" panose="020B0604020202020204" pitchFamily="34" charset="0"/>
              <a:buChar char="•"/>
            </a:pPr>
            <a:r>
              <a:rPr lang="en-US" sz="2800" dirty="0" smtClean="0"/>
              <a:t>customer </a:t>
            </a:r>
            <a:r>
              <a:rPr lang="en-US" sz="2800" dirty="0"/>
              <a:t>retention allows a business to increase the profitability of an existing customer and maximize their lifetime value</a:t>
            </a:r>
            <a:endParaRPr lang="en-GB" sz="2800" dirty="0"/>
          </a:p>
          <a:p>
            <a:endParaRPr lang="en-GB" sz="2800" dirty="0" smtClean="0"/>
          </a:p>
          <a:p>
            <a:pPr marL="457200" indent="-457200">
              <a:buFont typeface="Arial" panose="020B0604020202020204" pitchFamily="34" charset="0"/>
              <a:buChar char="•"/>
            </a:pPr>
            <a:r>
              <a:rPr lang="en-US" sz="2800" dirty="0" smtClean="0"/>
              <a:t>     This </a:t>
            </a:r>
            <a:r>
              <a:rPr lang="en-US" sz="2800" dirty="0"/>
              <a:t>happens only if there exists a </a:t>
            </a:r>
            <a:r>
              <a:rPr lang="en-US" sz="2800" dirty="0" smtClean="0"/>
              <a:t>                   	positive </a:t>
            </a:r>
            <a:r>
              <a:rPr lang="en-US" sz="2800" dirty="0"/>
              <a:t>relation between the company and the customer.</a:t>
            </a:r>
          </a:p>
          <a:p>
            <a:endParaRPr lang="en-GB" sz="2800" dirty="0" smtClean="0"/>
          </a:p>
          <a:p>
            <a:pPr marL="457200" indent="-457200">
              <a:buFont typeface="Arial" panose="020B0604020202020204" pitchFamily="34" charset="0"/>
              <a:buChar char="•"/>
            </a:pPr>
            <a:endParaRPr lang="en-GB" sz="2800" dirty="0"/>
          </a:p>
        </p:txBody>
      </p:sp>
      <p:sp>
        <p:nvSpPr>
          <p:cNvPr id="13" name="Rectangle 12">
            <a:extLst>
              <a:ext uri="{FF2B5EF4-FFF2-40B4-BE49-F238E27FC236}">
                <a16:creationId xmlns:a16="http://schemas.microsoft.com/office/drawing/2014/main" id="{075AAEBB-2FAA-4780-8461-B9C9E3885782}"/>
              </a:ext>
            </a:extLst>
          </p:cNvPr>
          <p:cNvSpPr/>
          <p:nvPr/>
        </p:nvSpPr>
        <p:spPr>
          <a:xfrm>
            <a:off x="5372342" y="169329"/>
            <a:ext cx="2262992" cy="584775"/>
          </a:xfrm>
          <a:prstGeom prst="rect">
            <a:avLst/>
          </a:prstGeom>
        </p:spPr>
        <p:txBody>
          <a:bodyPr wrap="none">
            <a:spAutoFit/>
          </a:bodyPr>
          <a:lstStyle/>
          <a:p>
            <a:r>
              <a:rPr lang="en-US" sz="3200" dirty="0" smtClean="0"/>
              <a:t>Introduction</a:t>
            </a:r>
            <a:endParaRPr lang="en-GB" sz="3200" b="1" dirty="0">
              <a:solidFill>
                <a:schemeClr val="bg1"/>
              </a:solidFill>
            </a:endParaRPr>
          </a:p>
        </p:txBody>
      </p:sp>
    </p:spTree>
    <p:extLst>
      <p:ext uri="{BB962C8B-B14F-4D97-AF65-F5344CB8AC3E}">
        <p14:creationId xmlns:p14="http://schemas.microsoft.com/office/powerpoint/2010/main" val="20194054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up)">
                                      <p:cBhvr>
                                        <p:cTn id="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3" name="Straight Connector 32">
            <a:extLst>
              <a:ext uri="{FF2B5EF4-FFF2-40B4-BE49-F238E27FC236}">
                <a16:creationId xmlns:a16="http://schemas.microsoft.com/office/drawing/2014/main" id="{2DF43A9F-1FB1-4BA9-A710-6A12CC7A17BD}"/>
              </a:ext>
            </a:extLst>
          </p:cNvPr>
          <p:cNvCxnSpPr>
            <a:cxnSpLocks/>
          </p:cNvCxnSpPr>
          <p:nvPr/>
        </p:nvCxnSpPr>
        <p:spPr>
          <a:xfrm>
            <a:off x="3448050" y="5151069"/>
            <a:ext cx="3487768" cy="38819"/>
          </a:xfrm>
          <a:prstGeom prst="line">
            <a:avLst/>
          </a:prstGeom>
          <a:ln w="50800">
            <a:solidFill>
              <a:srgbClr val="CCFF9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7E05BFE-30F5-478B-924B-6EBE5A0358C1}"/>
              </a:ext>
            </a:extLst>
          </p:cNvPr>
          <p:cNvCxnSpPr/>
          <p:nvPr/>
        </p:nvCxnSpPr>
        <p:spPr>
          <a:xfrm>
            <a:off x="6642271" y="1653081"/>
            <a:ext cx="3497943" cy="77637"/>
          </a:xfrm>
          <a:prstGeom prst="line">
            <a:avLst/>
          </a:prstGeom>
          <a:ln w="50800">
            <a:solidFill>
              <a:srgbClr val="99FF66"/>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3A214FD-889C-41AC-96E4-B2ADB071ECC8}"/>
              </a:ext>
            </a:extLst>
          </p:cNvPr>
          <p:cNvCxnSpPr>
            <a:cxnSpLocks/>
          </p:cNvCxnSpPr>
          <p:nvPr/>
        </p:nvCxnSpPr>
        <p:spPr>
          <a:xfrm>
            <a:off x="5478132" y="2850193"/>
            <a:ext cx="3557930" cy="15413"/>
          </a:xfrm>
          <a:prstGeom prst="line">
            <a:avLst/>
          </a:prstGeom>
          <a:ln w="50800">
            <a:solidFill>
              <a:srgbClr val="CC66FF"/>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CB106B4-509E-49FC-B560-DD36E2FF717C}"/>
              </a:ext>
            </a:extLst>
          </p:cNvPr>
          <p:cNvCxnSpPr>
            <a:cxnSpLocks/>
          </p:cNvCxnSpPr>
          <p:nvPr/>
        </p:nvCxnSpPr>
        <p:spPr>
          <a:xfrm>
            <a:off x="4470978" y="3973927"/>
            <a:ext cx="3518427" cy="18310"/>
          </a:xfrm>
          <a:prstGeom prst="line">
            <a:avLst/>
          </a:prstGeom>
          <a:ln w="50800">
            <a:solidFill>
              <a:srgbClr val="CC66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00C8EAB-DE98-47B3-8517-653053DE32CE}"/>
              </a:ext>
            </a:extLst>
          </p:cNvPr>
          <p:cNvSpPr txBox="1"/>
          <p:nvPr/>
        </p:nvSpPr>
        <p:spPr>
          <a:xfrm>
            <a:off x="170670" y="52262"/>
            <a:ext cx="10985273" cy="707886"/>
          </a:xfrm>
          <a:prstGeom prst="rect">
            <a:avLst/>
          </a:prstGeom>
          <a:noFill/>
        </p:spPr>
        <p:txBody>
          <a:bodyPr wrap="square" rtlCol="0">
            <a:spAutoFit/>
          </a:bodyPr>
          <a:lstStyle/>
          <a:p>
            <a:r>
              <a:rPr lang="en-GB" sz="4000" b="1" dirty="0" smtClean="0"/>
              <a:t>Steps for Succeeding at customer retention </a:t>
            </a:r>
            <a:r>
              <a:rPr lang="en-GB" sz="4000" b="1" dirty="0"/>
              <a:t>Process</a:t>
            </a:r>
          </a:p>
        </p:txBody>
      </p:sp>
      <p:sp>
        <p:nvSpPr>
          <p:cNvPr id="22" name="Isosceles Triangle 21">
            <a:extLst>
              <a:ext uri="{FF2B5EF4-FFF2-40B4-BE49-F238E27FC236}">
                <a16:creationId xmlns:a16="http://schemas.microsoft.com/office/drawing/2014/main" id="{409E4A54-2E96-4D56-B8ED-BA62D26AE5D5}"/>
              </a:ext>
            </a:extLst>
          </p:cNvPr>
          <p:cNvSpPr/>
          <p:nvPr/>
        </p:nvSpPr>
        <p:spPr>
          <a:xfrm>
            <a:off x="5733143" y="31926"/>
            <a:ext cx="6450486" cy="6826074"/>
          </a:xfrm>
          <a:custGeom>
            <a:avLst/>
            <a:gdLst>
              <a:gd name="connsiteX0" fmla="*/ 0 w 7403514"/>
              <a:gd name="connsiteY0" fmla="*/ 6817460 h 6817460"/>
              <a:gd name="connsiteX1" fmla="*/ 7403514 w 7403514"/>
              <a:gd name="connsiteY1" fmla="*/ 0 h 6817460"/>
              <a:gd name="connsiteX2" fmla="*/ 7403514 w 7403514"/>
              <a:gd name="connsiteY2" fmla="*/ 6817460 h 6817460"/>
              <a:gd name="connsiteX3" fmla="*/ 0 w 7403514"/>
              <a:gd name="connsiteY3" fmla="*/ 6817460 h 6817460"/>
              <a:gd name="connsiteX0" fmla="*/ 0 w 7411134"/>
              <a:gd name="connsiteY0" fmla="*/ 6588860 h 6588860"/>
              <a:gd name="connsiteX1" fmla="*/ 7411134 w 7411134"/>
              <a:gd name="connsiteY1" fmla="*/ 0 h 6588860"/>
              <a:gd name="connsiteX2" fmla="*/ 7403514 w 7411134"/>
              <a:gd name="connsiteY2" fmla="*/ 6588860 h 6588860"/>
              <a:gd name="connsiteX3" fmla="*/ 0 w 7411134"/>
              <a:gd name="connsiteY3" fmla="*/ 6588860 h 6588860"/>
              <a:gd name="connsiteX0" fmla="*/ 0 w 7426828"/>
              <a:gd name="connsiteY0" fmla="*/ 7648293 h 7648293"/>
              <a:gd name="connsiteX1" fmla="*/ 7426828 w 7426828"/>
              <a:gd name="connsiteY1" fmla="*/ 0 h 7648293"/>
              <a:gd name="connsiteX2" fmla="*/ 7403514 w 7426828"/>
              <a:gd name="connsiteY2" fmla="*/ 7648293 h 7648293"/>
              <a:gd name="connsiteX3" fmla="*/ 0 w 7426828"/>
              <a:gd name="connsiteY3" fmla="*/ 7648293 h 7648293"/>
              <a:gd name="connsiteX0" fmla="*/ 0 w 7426828"/>
              <a:gd name="connsiteY0" fmla="*/ 8041564 h 8041564"/>
              <a:gd name="connsiteX1" fmla="*/ 7426828 w 7426828"/>
              <a:gd name="connsiteY1" fmla="*/ 0 h 8041564"/>
              <a:gd name="connsiteX2" fmla="*/ 7403514 w 7426828"/>
              <a:gd name="connsiteY2" fmla="*/ 8041564 h 8041564"/>
              <a:gd name="connsiteX3" fmla="*/ 0 w 7426828"/>
              <a:gd name="connsiteY3" fmla="*/ 8041564 h 8041564"/>
            </a:gdLst>
            <a:ahLst/>
            <a:cxnLst>
              <a:cxn ang="0">
                <a:pos x="connsiteX0" y="connsiteY0"/>
              </a:cxn>
              <a:cxn ang="0">
                <a:pos x="connsiteX1" y="connsiteY1"/>
              </a:cxn>
              <a:cxn ang="0">
                <a:pos x="connsiteX2" y="connsiteY2"/>
              </a:cxn>
              <a:cxn ang="0">
                <a:pos x="connsiteX3" y="connsiteY3"/>
              </a:cxn>
            </a:cxnLst>
            <a:rect l="l" t="t" r="r" b="b"/>
            <a:pathLst>
              <a:path w="7426828" h="8041564">
                <a:moveTo>
                  <a:pt x="0" y="8041564"/>
                </a:moveTo>
                <a:lnTo>
                  <a:pt x="7426828" y="0"/>
                </a:lnTo>
                <a:cubicBezTo>
                  <a:pt x="7419057" y="2549431"/>
                  <a:pt x="7411285" y="5492133"/>
                  <a:pt x="7403514" y="8041564"/>
                </a:cubicBezTo>
                <a:lnTo>
                  <a:pt x="0" y="8041564"/>
                </a:lnTo>
                <a:close/>
              </a:path>
            </a:pathLst>
          </a:cu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 name="Group 26">
            <a:extLst>
              <a:ext uri="{FF2B5EF4-FFF2-40B4-BE49-F238E27FC236}">
                <a16:creationId xmlns:a16="http://schemas.microsoft.com/office/drawing/2014/main" id="{BA3972E8-91F3-4178-B7D6-F4290434714F}"/>
              </a:ext>
            </a:extLst>
          </p:cNvPr>
          <p:cNvGrpSpPr/>
          <p:nvPr/>
        </p:nvGrpSpPr>
        <p:grpSpPr>
          <a:xfrm>
            <a:off x="9853648" y="1219431"/>
            <a:ext cx="1433322" cy="1893600"/>
            <a:chOff x="9853648" y="1197998"/>
            <a:chExt cx="1433322" cy="1916677"/>
          </a:xfrm>
        </p:grpSpPr>
        <p:sp>
          <p:nvSpPr>
            <p:cNvPr id="21" name="Rectangle 20">
              <a:extLst>
                <a:ext uri="{FF2B5EF4-FFF2-40B4-BE49-F238E27FC236}">
                  <a16:creationId xmlns:a16="http://schemas.microsoft.com/office/drawing/2014/main" id="{A81DB144-D1ED-4018-A731-DCB5DEEE43A0}"/>
                </a:ext>
              </a:extLst>
            </p:cNvPr>
            <p:cNvSpPr/>
            <p:nvPr/>
          </p:nvSpPr>
          <p:spPr>
            <a:xfrm>
              <a:off x="10041347" y="1674675"/>
              <a:ext cx="172491" cy="1440000"/>
            </a:xfrm>
            <a:prstGeom prst="rect">
              <a:avLst/>
            </a:prstGeom>
            <a:solidFill>
              <a:schemeClr val="bg1"/>
            </a:solidFill>
            <a:ln>
              <a:noFill/>
            </a:ln>
            <a:effectLst>
              <a:reflection blurRad="6350" stA="50000" endA="300" endPos="55500" dist="50800" dir="5400000" sy="-100000" algn="bl" rotWithShape="0"/>
            </a:effectLst>
            <a:scene3d>
              <a:camera prst="isometricTopUp"/>
              <a:lightRig rig="balanced" dir="t">
                <a:rot lat="0" lon="0" rev="0"/>
              </a:lightRig>
            </a:scene3d>
            <a:sp3d extrusionH="6350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8096B286-43C8-4614-92A0-544E0AF67236}"/>
                </a:ext>
              </a:extLst>
            </p:cNvPr>
            <p:cNvSpPr/>
            <p:nvPr/>
          </p:nvSpPr>
          <p:spPr>
            <a:xfrm>
              <a:off x="9853648" y="1197998"/>
              <a:ext cx="1433322" cy="1440000"/>
            </a:xfrm>
            <a:prstGeom prst="rect">
              <a:avLst/>
            </a:prstGeom>
            <a:gradFill>
              <a:gsLst>
                <a:gs pos="0">
                  <a:srgbClr val="00B050"/>
                </a:gs>
                <a:gs pos="98000">
                  <a:srgbClr val="99FF66"/>
                </a:gs>
              </a:gsLst>
              <a:lin ang="0" scaled="1"/>
            </a:gradFill>
            <a:ln>
              <a:noFill/>
            </a:ln>
            <a:effectLst>
              <a:reflection blurRad="6350" stA="50000" endA="300" endPos="55500" dist="50800" dir="5400000" sy="-100000" algn="bl" rotWithShape="0"/>
            </a:effectLst>
            <a:scene3d>
              <a:camera prst="isometricTopUp"/>
              <a:lightRig rig="balanced" dir="t">
                <a:rot lat="0" lon="0" rev="0"/>
              </a:lightRig>
            </a:scene3d>
            <a:sp3d extrusionH="2286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6" name="Group 25">
            <a:extLst>
              <a:ext uri="{FF2B5EF4-FFF2-40B4-BE49-F238E27FC236}">
                <a16:creationId xmlns:a16="http://schemas.microsoft.com/office/drawing/2014/main" id="{1431AB07-3ABE-401A-B257-3588E92AA145}"/>
              </a:ext>
            </a:extLst>
          </p:cNvPr>
          <p:cNvGrpSpPr/>
          <p:nvPr/>
        </p:nvGrpSpPr>
        <p:grpSpPr>
          <a:xfrm>
            <a:off x="8841037" y="2348567"/>
            <a:ext cx="1433322" cy="1893600"/>
            <a:chOff x="8841037" y="2334278"/>
            <a:chExt cx="1433322" cy="1912182"/>
          </a:xfrm>
        </p:grpSpPr>
        <p:sp>
          <p:nvSpPr>
            <p:cNvPr id="18" name="Rectangle 17">
              <a:extLst>
                <a:ext uri="{FF2B5EF4-FFF2-40B4-BE49-F238E27FC236}">
                  <a16:creationId xmlns:a16="http://schemas.microsoft.com/office/drawing/2014/main" id="{FC3230F2-1339-47DB-8644-AC3E64DBC2FF}"/>
                </a:ext>
              </a:extLst>
            </p:cNvPr>
            <p:cNvSpPr/>
            <p:nvPr/>
          </p:nvSpPr>
          <p:spPr>
            <a:xfrm>
              <a:off x="9025618" y="2806460"/>
              <a:ext cx="172491" cy="1440000"/>
            </a:xfrm>
            <a:prstGeom prst="rect">
              <a:avLst/>
            </a:prstGeom>
            <a:solidFill>
              <a:schemeClr val="bg1"/>
            </a:solidFill>
            <a:ln>
              <a:noFill/>
            </a:ln>
            <a:effectLst>
              <a:reflection blurRad="6350" stA="50000" endA="300" endPos="55500" dist="50800" dir="5400000" sy="-100000" algn="bl" rotWithShape="0"/>
            </a:effectLst>
            <a:scene3d>
              <a:camera prst="isometricTopUp"/>
              <a:lightRig rig="balanced" dir="t">
                <a:rot lat="0" lon="0" rev="0"/>
              </a:lightRig>
            </a:scene3d>
            <a:sp3d extrusionH="6350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B0C49D6F-A72C-4025-AB62-2C1F53C93983}"/>
                </a:ext>
              </a:extLst>
            </p:cNvPr>
            <p:cNvSpPr/>
            <p:nvPr/>
          </p:nvSpPr>
          <p:spPr>
            <a:xfrm>
              <a:off x="8841037" y="2334278"/>
              <a:ext cx="1433322" cy="1440000"/>
            </a:xfrm>
            <a:prstGeom prst="rect">
              <a:avLst/>
            </a:prstGeom>
            <a:gradFill>
              <a:gsLst>
                <a:gs pos="7000">
                  <a:srgbClr val="6C2999"/>
                </a:gs>
                <a:gs pos="98000">
                  <a:srgbClr val="CC66FF"/>
                </a:gs>
              </a:gsLst>
              <a:lin ang="0" scaled="1"/>
            </a:gradFill>
            <a:ln>
              <a:noFill/>
            </a:ln>
            <a:effectLst>
              <a:reflection blurRad="6350" stA="50000" endA="300" endPos="55500" dist="50800" dir="5400000" sy="-100000" algn="bl" rotWithShape="0"/>
            </a:effectLst>
            <a:scene3d>
              <a:camera prst="isometricTopUp"/>
              <a:lightRig rig="balanced" dir="t">
                <a:rot lat="0" lon="0" rev="0"/>
              </a:lightRig>
            </a:scene3d>
            <a:sp3d extrusionH="2286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5" name="Group 24">
            <a:extLst>
              <a:ext uri="{FF2B5EF4-FFF2-40B4-BE49-F238E27FC236}">
                <a16:creationId xmlns:a16="http://schemas.microsoft.com/office/drawing/2014/main" id="{3A0FF155-D6DD-4206-B7FA-A4314AFE7014}"/>
              </a:ext>
            </a:extLst>
          </p:cNvPr>
          <p:cNvGrpSpPr/>
          <p:nvPr/>
        </p:nvGrpSpPr>
        <p:grpSpPr>
          <a:xfrm>
            <a:off x="7830048" y="3478746"/>
            <a:ext cx="1433322" cy="1893600"/>
            <a:chOff x="7823698" y="3466046"/>
            <a:chExt cx="1433322" cy="1914087"/>
          </a:xfrm>
        </p:grpSpPr>
        <p:sp>
          <p:nvSpPr>
            <p:cNvPr id="15" name="Rectangle 14">
              <a:extLst>
                <a:ext uri="{FF2B5EF4-FFF2-40B4-BE49-F238E27FC236}">
                  <a16:creationId xmlns:a16="http://schemas.microsoft.com/office/drawing/2014/main" id="{5F6C5F61-560B-4623-8050-32997FD9D6D8}"/>
                </a:ext>
              </a:extLst>
            </p:cNvPr>
            <p:cNvSpPr/>
            <p:nvPr/>
          </p:nvSpPr>
          <p:spPr>
            <a:xfrm>
              <a:off x="8003539" y="3940133"/>
              <a:ext cx="172491" cy="1440000"/>
            </a:xfrm>
            <a:prstGeom prst="rect">
              <a:avLst/>
            </a:prstGeom>
            <a:solidFill>
              <a:schemeClr val="bg1"/>
            </a:solidFill>
            <a:ln>
              <a:noFill/>
            </a:ln>
            <a:effectLst>
              <a:reflection blurRad="6350" stA="50000" endA="300" endPos="55500" dist="50800" dir="5400000" sy="-100000" algn="bl" rotWithShape="0"/>
            </a:effectLst>
            <a:scene3d>
              <a:camera prst="isometricTopUp"/>
              <a:lightRig rig="balanced" dir="t">
                <a:rot lat="0" lon="0" rev="0"/>
              </a:lightRig>
            </a:scene3d>
            <a:sp3d extrusionH="6350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5781986B-05FD-4C20-9682-B5EE52DD7060}"/>
                </a:ext>
              </a:extLst>
            </p:cNvPr>
            <p:cNvSpPr/>
            <p:nvPr/>
          </p:nvSpPr>
          <p:spPr>
            <a:xfrm>
              <a:off x="7823698" y="3466046"/>
              <a:ext cx="1433322" cy="1440000"/>
            </a:xfrm>
            <a:prstGeom prst="rect">
              <a:avLst/>
            </a:prstGeom>
            <a:gradFill>
              <a:gsLst>
                <a:gs pos="7000">
                  <a:srgbClr val="A34A2E"/>
                </a:gs>
                <a:gs pos="98000">
                  <a:srgbClr val="CC6600"/>
                </a:gs>
              </a:gsLst>
              <a:lin ang="0" scaled="1"/>
            </a:gradFill>
            <a:ln>
              <a:noFill/>
            </a:ln>
            <a:effectLst>
              <a:reflection blurRad="6350" stA="50000" endA="300" endPos="55500" dist="50800" dir="5400000" sy="-100000" algn="bl" rotWithShape="0"/>
            </a:effectLst>
            <a:scene3d>
              <a:camera prst="isometricTopUp"/>
              <a:lightRig rig="balanced" dir="t">
                <a:rot lat="0" lon="0" rev="0"/>
              </a:lightRig>
            </a:scene3d>
            <a:sp3d extrusionH="2286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4" name="Group 23">
            <a:extLst>
              <a:ext uri="{FF2B5EF4-FFF2-40B4-BE49-F238E27FC236}">
                <a16:creationId xmlns:a16="http://schemas.microsoft.com/office/drawing/2014/main" id="{10C28BB9-0556-42B7-9C40-33573EECC562}"/>
              </a:ext>
            </a:extLst>
          </p:cNvPr>
          <p:cNvGrpSpPr/>
          <p:nvPr/>
        </p:nvGrpSpPr>
        <p:grpSpPr>
          <a:xfrm>
            <a:off x="6808762" y="4598221"/>
            <a:ext cx="1433322" cy="1894025"/>
            <a:chOff x="6808762" y="4598221"/>
            <a:chExt cx="1433322" cy="1894025"/>
          </a:xfrm>
        </p:grpSpPr>
        <p:sp>
          <p:nvSpPr>
            <p:cNvPr id="12" name="Rectangle 11">
              <a:extLst>
                <a:ext uri="{FF2B5EF4-FFF2-40B4-BE49-F238E27FC236}">
                  <a16:creationId xmlns:a16="http://schemas.microsoft.com/office/drawing/2014/main" id="{DDB5D474-69C0-4C44-8CBA-8BCF63AE4DC4}"/>
                </a:ext>
              </a:extLst>
            </p:cNvPr>
            <p:cNvSpPr/>
            <p:nvPr/>
          </p:nvSpPr>
          <p:spPr>
            <a:xfrm>
              <a:off x="6995522" y="5052246"/>
              <a:ext cx="172491" cy="1440000"/>
            </a:xfrm>
            <a:prstGeom prst="rect">
              <a:avLst/>
            </a:prstGeom>
            <a:solidFill>
              <a:schemeClr val="bg1"/>
            </a:solidFill>
            <a:ln>
              <a:noFill/>
            </a:ln>
            <a:effectLst>
              <a:reflection blurRad="6350" stA="50000" endA="300" endPos="55500" dist="50800" dir="5400000" sy="-100000" algn="bl" rotWithShape="0"/>
            </a:effectLst>
            <a:scene3d>
              <a:camera prst="isometricTopUp"/>
              <a:lightRig rig="balanced" dir="t">
                <a:rot lat="0" lon="0" rev="0"/>
              </a:lightRig>
            </a:scene3d>
            <a:sp3d extrusionH="6350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30A6C119-79A8-455C-9678-3BE0FD7D4441}"/>
                </a:ext>
              </a:extLst>
            </p:cNvPr>
            <p:cNvSpPr/>
            <p:nvPr/>
          </p:nvSpPr>
          <p:spPr>
            <a:xfrm>
              <a:off x="6808762" y="4598221"/>
              <a:ext cx="1433322" cy="1440000"/>
            </a:xfrm>
            <a:prstGeom prst="rect">
              <a:avLst/>
            </a:prstGeom>
            <a:gradFill flip="none" rotWithShape="1">
              <a:gsLst>
                <a:gs pos="58000">
                  <a:srgbClr val="95AD70"/>
                </a:gs>
                <a:gs pos="100000">
                  <a:srgbClr val="CCFF99"/>
                </a:gs>
              </a:gsLst>
              <a:lin ang="0" scaled="1"/>
              <a:tileRect/>
            </a:gradFill>
            <a:ln>
              <a:noFill/>
            </a:ln>
            <a:effectLst>
              <a:reflection blurRad="6350" stA="50000" endA="300" endPos="55500" dist="50800" dir="5400000" sy="-100000" algn="bl" rotWithShape="0"/>
            </a:effectLst>
            <a:scene3d>
              <a:camera prst="isometricTopUp"/>
              <a:lightRig rig="balanced" dir="t">
                <a:rot lat="0" lon="0" rev="0"/>
              </a:lightRig>
            </a:scene3d>
            <a:sp3d extrusionH="2286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8" name="TextBox 27">
            <a:extLst>
              <a:ext uri="{FF2B5EF4-FFF2-40B4-BE49-F238E27FC236}">
                <a16:creationId xmlns:a16="http://schemas.microsoft.com/office/drawing/2014/main" id="{FE2F1A54-6ADF-4F8A-A602-2A8262703034}"/>
              </a:ext>
            </a:extLst>
          </p:cNvPr>
          <p:cNvSpPr txBox="1"/>
          <p:nvPr/>
        </p:nvSpPr>
        <p:spPr>
          <a:xfrm>
            <a:off x="7017559" y="4825696"/>
            <a:ext cx="1015729" cy="1015663"/>
          </a:xfrm>
          <a:prstGeom prst="rect">
            <a:avLst/>
          </a:prstGeom>
          <a:noFill/>
          <a:effectLst>
            <a:reflection stA="45000" endPos="65000" dist="88900" dir="5400000" sy="-100000" algn="bl" rotWithShape="0"/>
          </a:effectLst>
          <a:scene3d>
            <a:camera prst="isometricTopUp"/>
            <a:lightRig rig="threePt" dir="t"/>
          </a:scene3d>
        </p:spPr>
        <p:txBody>
          <a:bodyPr wrap="square" rtlCol="0">
            <a:spAutoFit/>
          </a:bodyPr>
          <a:lstStyle/>
          <a:p>
            <a:r>
              <a:rPr lang="en-GB" sz="24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STEP</a:t>
            </a:r>
          </a:p>
          <a:p>
            <a:r>
              <a:rPr lang="en-GB" sz="36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01</a:t>
            </a:r>
          </a:p>
        </p:txBody>
      </p:sp>
      <p:sp>
        <p:nvSpPr>
          <p:cNvPr id="29" name="TextBox 28">
            <a:extLst>
              <a:ext uri="{FF2B5EF4-FFF2-40B4-BE49-F238E27FC236}">
                <a16:creationId xmlns:a16="http://schemas.microsoft.com/office/drawing/2014/main" id="{CEAD91F0-B2D2-48AA-A6CE-BE2BCF9DCF52}"/>
              </a:ext>
            </a:extLst>
          </p:cNvPr>
          <p:cNvSpPr txBox="1"/>
          <p:nvPr/>
        </p:nvSpPr>
        <p:spPr>
          <a:xfrm>
            <a:off x="8096134" y="3683207"/>
            <a:ext cx="1015729" cy="1015663"/>
          </a:xfrm>
          <a:prstGeom prst="rect">
            <a:avLst/>
          </a:prstGeom>
          <a:noFill/>
          <a:effectLst>
            <a:reflection stA="45000" endPos="65000" dist="88900" dir="5400000" sy="-100000" algn="bl" rotWithShape="0"/>
          </a:effectLst>
          <a:scene3d>
            <a:camera prst="isometricTopUp"/>
            <a:lightRig rig="threePt" dir="t"/>
          </a:scene3d>
        </p:spPr>
        <p:txBody>
          <a:bodyPr wrap="square" rtlCol="0">
            <a:spAutoFit/>
          </a:bodyPr>
          <a:lstStyle/>
          <a:p>
            <a:r>
              <a:rPr lang="en-GB" sz="24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STEP</a:t>
            </a:r>
          </a:p>
          <a:p>
            <a:r>
              <a:rPr lang="en-GB" sz="36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02</a:t>
            </a:r>
          </a:p>
        </p:txBody>
      </p:sp>
      <p:sp>
        <p:nvSpPr>
          <p:cNvPr id="30" name="TextBox 29">
            <a:extLst>
              <a:ext uri="{FF2B5EF4-FFF2-40B4-BE49-F238E27FC236}">
                <a16:creationId xmlns:a16="http://schemas.microsoft.com/office/drawing/2014/main" id="{6E06C317-CB04-443B-AAB1-900D4BFFE59F}"/>
              </a:ext>
            </a:extLst>
          </p:cNvPr>
          <p:cNvSpPr txBox="1"/>
          <p:nvPr/>
        </p:nvSpPr>
        <p:spPr>
          <a:xfrm>
            <a:off x="9142507" y="2540720"/>
            <a:ext cx="1015729" cy="1015663"/>
          </a:xfrm>
          <a:prstGeom prst="rect">
            <a:avLst/>
          </a:prstGeom>
          <a:noFill/>
          <a:effectLst>
            <a:reflection stA="45000" endPos="65000" dist="88900" dir="5400000" sy="-100000" algn="bl" rotWithShape="0"/>
          </a:effectLst>
          <a:scene3d>
            <a:camera prst="isometricTopUp"/>
            <a:lightRig rig="threePt" dir="t"/>
          </a:scene3d>
        </p:spPr>
        <p:txBody>
          <a:bodyPr wrap="square" rtlCol="0">
            <a:spAutoFit/>
          </a:bodyPr>
          <a:lstStyle/>
          <a:p>
            <a:r>
              <a:rPr lang="en-GB" sz="24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STEP</a:t>
            </a:r>
          </a:p>
          <a:p>
            <a:r>
              <a:rPr lang="en-GB" sz="36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03</a:t>
            </a:r>
          </a:p>
        </p:txBody>
      </p:sp>
      <p:sp>
        <p:nvSpPr>
          <p:cNvPr id="31" name="TextBox 30">
            <a:extLst>
              <a:ext uri="{FF2B5EF4-FFF2-40B4-BE49-F238E27FC236}">
                <a16:creationId xmlns:a16="http://schemas.microsoft.com/office/drawing/2014/main" id="{045F9F55-3EE0-469B-9D02-B3050850D4A9}"/>
              </a:ext>
            </a:extLst>
          </p:cNvPr>
          <p:cNvSpPr txBox="1"/>
          <p:nvPr/>
        </p:nvSpPr>
        <p:spPr>
          <a:xfrm>
            <a:off x="10140214" y="1445965"/>
            <a:ext cx="1015729" cy="1015663"/>
          </a:xfrm>
          <a:prstGeom prst="rect">
            <a:avLst/>
          </a:prstGeom>
          <a:noFill/>
          <a:effectLst>
            <a:reflection stA="45000" endPos="65000" dist="88900" dir="5400000" sy="-100000" algn="bl" rotWithShape="0"/>
          </a:effectLst>
          <a:scene3d>
            <a:camera prst="isometricTopUp"/>
            <a:lightRig rig="threePt" dir="t"/>
          </a:scene3d>
        </p:spPr>
        <p:txBody>
          <a:bodyPr wrap="square" rtlCol="0">
            <a:spAutoFit/>
          </a:bodyPr>
          <a:lstStyle/>
          <a:p>
            <a:r>
              <a:rPr lang="en-GB" sz="24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STEP</a:t>
            </a:r>
          </a:p>
          <a:p>
            <a:r>
              <a:rPr lang="en-GB" sz="36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04</a:t>
            </a:r>
          </a:p>
        </p:txBody>
      </p:sp>
      <p:grpSp>
        <p:nvGrpSpPr>
          <p:cNvPr id="49" name="Group 48">
            <a:extLst>
              <a:ext uri="{FF2B5EF4-FFF2-40B4-BE49-F238E27FC236}">
                <a16:creationId xmlns:a16="http://schemas.microsoft.com/office/drawing/2014/main" id="{5FB18461-2A9C-46B5-A2B4-6A9A47F9F818}"/>
              </a:ext>
            </a:extLst>
          </p:cNvPr>
          <p:cNvGrpSpPr/>
          <p:nvPr/>
        </p:nvGrpSpPr>
        <p:grpSpPr>
          <a:xfrm>
            <a:off x="-4548872" y="4271569"/>
            <a:ext cx="4633297" cy="937678"/>
            <a:chOff x="-4704785" y="4160539"/>
            <a:chExt cx="4633297" cy="937678"/>
          </a:xfrm>
        </p:grpSpPr>
        <p:sp>
          <p:nvSpPr>
            <p:cNvPr id="39" name="Rectangle 38">
              <a:extLst>
                <a:ext uri="{FF2B5EF4-FFF2-40B4-BE49-F238E27FC236}">
                  <a16:creationId xmlns:a16="http://schemas.microsoft.com/office/drawing/2014/main" id="{3CF9300E-0A7A-4028-84E1-BBB03B33683D}"/>
                </a:ext>
              </a:extLst>
            </p:cNvPr>
            <p:cNvSpPr/>
            <p:nvPr/>
          </p:nvSpPr>
          <p:spPr>
            <a:xfrm>
              <a:off x="-4240184" y="4160539"/>
              <a:ext cx="1576009" cy="400110"/>
            </a:xfrm>
            <a:prstGeom prst="rect">
              <a:avLst/>
            </a:prstGeom>
          </p:spPr>
          <p:txBody>
            <a:bodyPr wrap="none">
              <a:spAutoFit/>
            </a:bodyPr>
            <a:lstStyle/>
            <a:p>
              <a:r>
                <a:rPr lang="en-GB" sz="2000" b="1" dirty="0">
                  <a:solidFill>
                    <a:schemeClr val="bg1"/>
                  </a:solidFill>
                </a:rPr>
                <a:t>Analyse Data</a:t>
              </a:r>
            </a:p>
          </p:txBody>
        </p:sp>
        <p:sp>
          <p:nvSpPr>
            <p:cNvPr id="40" name="TextBox 39">
              <a:extLst>
                <a:ext uri="{FF2B5EF4-FFF2-40B4-BE49-F238E27FC236}">
                  <a16:creationId xmlns:a16="http://schemas.microsoft.com/office/drawing/2014/main" id="{7944E14C-DBDA-4195-A7C4-9ADD04F87F88}"/>
                </a:ext>
              </a:extLst>
            </p:cNvPr>
            <p:cNvSpPr txBox="1"/>
            <p:nvPr/>
          </p:nvSpPr>
          <p:spPr>
            <a:xfrm>
              <a:off x="-4254865" y="4513442"/>
              <a:ext cx="4183377" cy="584775"/>
            </a:xfrm>
            <a:prstGeom prst="rect">
              <a:avLst/>
            </a:prstGeom>
            <a:noFill/>
          </p:spPr>
          <p:txBody>
            <a:bodyPr wrap="square" rtlCol="0">
              <a:spAutoFit/>
            </a:bodyPr>
            <a:lstStyle/>
            <a:p>
              <a:r>
                <a:rPr lang="en-GB" sz="1600" dirty="0">
                  <a:solidFill>
                    <a:schemeClr val="bg1"/>
                  </a:solidFill>
                </a:rPr>
                <a:t>Heterogeneous population, Anomaly Treatment, Missing Values Treatment, creating new variable</a:t>
              </a:r>
            </a:p>
          </p:txBody>
        </p:sp>
        <p:pic>
          <p:nvPicPr>
            <p:cNvPr id="42" name="Picture 41">
              <a:extLst>
                <a:ext uri="{FF2B5EF4-FFF2-40B4-BE49-F238E27FC236}">
                  <a16:creationId xmlns:a16="http://schemas.microsoft.com/office/drawing/2014/main" id="{D4072FB2-17C1-40B4-BE3C-F40A705DC9D3}"/>
                </a:ext>
              </a:extLst>
            </p:cNvPr>
            <p:cNvPicPr>
              <a:picLocks noChangeAspect="1"/>
            </p:cNvPicPr>
            <p:nvPr/>
          </p:nvPicPr>
          <p:blipFill>
            <a:blip r:embed="rId2" cstate="hqprint">
              <a:lum bright="70000" contrast="-70000"/>
              <a:extLst>
                <a:ext uri="{28A0092B-C50C-407E-A947-70E740481C1C}">
                  <a14:useLocalDpi xmlns:a14="http://schemas.microsoft.com/office/drawing/2010/main" val="0"/>
                </a:ext>
              </a:extLst>
            </a:blip>
            <a:stretch>
              <a:fillRect/>
            </a:stretch>
          </p:blipFill>
          <p:spPr>
            <a:xfrm>
              <a:off x="-4704785" y="4206413"/>
              <a:ext cx="360000" cy="360000"/>
            </a:xfrm>
            <a:prstGeom prst="rect">
              <a:avLst/>
            </a:prstGeom>
          </p:spPr>
        </p:pic>
      </p:grpSp>
      <p:grpSp>
        <p:nvGrpSpPr>
          <p:cNvPr id="50" name="Group 49">
            <a:extLst>
              <a:ext uri="{FF2B5EF4-FFF2-40B4-BE49-F238E27FC236}">
                <a16:creationId xmlns:a16="http://schemas.microsoft.com/office/drawing/2014/main" id="{DBEEB2D2-ADF4-4BA7-AA6E-416A39ACC43C}"/>
              </a:ext>
            </a:extLst>
          </p:cNvPr>
          <p:cNvGrpSpPr/>
          <p:nvPr/>
        </p:nvGrpSpPr>
        <p:grpSpPr>
          <a:xfrm>
            <a:off x="-3791862" y="2826787"/>
            <a:ext cx="4635667" cy="954754"/>
            <a:chOff x="3987796" y="2857076"/>
            <a:chExt cx="4635667" cy="954754"/>
          </a:xfrm>
        </p:grpSpPr>
        <p:sp>
          <p:nvSpPr>
            <p:cNvPr id="37" name="Rectangle 36">
              <a:extLst>
                <a:ext uri="{FF2B5EF4-FFF2-40B4-BE49-F238E27FC236}">
                  <a16:creationId xmlns:a16="http://schemas.microsoft.com/office/drawing/2014/main" id="{18210697-2F2F-4A35-9F01-927B31F39E6E}"/>
                </a:ext>
              </a:extLst>
            </p:cNvPr>
            <p:cNvSpPr/>
            <p:nvPr/>
          </p:nvSpPr>
          <p:spPr>
            <a:xfrm>
              <a:off x="4491462" y="2857076"/>
              <a:ext cx="2294090" cy="400110"/>
            </a:xfrm>
            <a:prstGeom prst="rect">
              <a:avLst/>
            </a:prstGeom>
          </p:spPr>
          <p:txBody>
            <a:bodyPr wrap="none">
              <a:spAutoFit/>
            </a:bodyPr>
            <a:lstStyle/>
            <a:p>
              <a:r>
                <a:rPr lang="en-GB" sz="2000" b="1" dirty="0">
                  <a:solidFill>
                    <a:schemeClr val="bg1"/>
                  </a:solidFill>
                </a:rPr>
                <a:t>Analytical approach</a:t>
              </a:r>
            </a:p>
          </p:txBody>
        </p:sp>
        <p:sp>
          <p:nvSpPr>
            <p:cNvPr id="38" name="TextBox 37">
              <a:extLst>
                <a:ext uri="{FF2B5EF4-FFF2-40B4-BE49-F238E27FC236}">
                  <a16:creationId xmlns:a16="http://schemas.microsoft.com/office/drawing/2014/main" id="{B2139462-6472-460C-B45C-9A2E1A87EBC6}"/>
                </a:ext>
              </a:extLst>
            </p:cNvPr>
            <p:cNvSpPr txBox="1"/>
            <p:nvPr/>
          </p:nvSpPr>
          <p:spPr>
            <a:xfrm>
              <a:off x="4440086" y="3227055"/>
              <a:ext cx="4183377" cy="584775"/>
            </a:xfrm>
            <a:prstGeom prst="rect">
              <a:avLst/>
            </a:prstGeom>
            <a:noFill/>
          </p:spPr>
          <p:txBody>
            <a:bodyPr wrap="square" rtlCol="0">
              <a:spAutoFit/>
            </a:bodyPr>
            <a:lstStyle/>
            <a:p>
              <a:r>
                <a:rPr lang="en-GB" sz="1600" dirty="0">
                  <a:solidFill>
                    <a:schemeClr val="bg1"/>
                  </a:solidFill>
                </a:rPr>
                <a:t>Supervised Machine Learning problem,</a:t>
              </a:r>
            </a:p>
            <a:p>
              <a:r>
                <a:rPr lang="en-GB" sz="1600" dirty="0">
                  <a:solidFill>
                    <a:schemeClr val="bg1"/>
                  </a:solidFill>
                </a:rPr>
                <a:t> Two class Classification,</a:t>
              </a:r>
            </a:p>
          </p:txBody>
        </p:sp>
        <p:pic>
          <p:nvPicPr>
            <p:cNvPr id="44" name="Picture 43">
              <a:extLst>
                <a:ext uri="{FF2B5EF4-FFF2-40B4-BE49-F238E27FC236}">
                  <a16:creationId xmlns:a16="http://schemas.microsoft.com/office/drawing/2014/main" id="{2AA7133E-963F-4CB0-9062-C7C30F4E39E1}"/>
                </a:ext>
              </a:extLst>
            </p:cNvPr>
            <p:cNvPicPr>
              <a:picLocks noChangeAspect="1"/>
            </p:cNvPicPr>
            <p:nvPr/>
          </p:nvPicPr>
          <p:blipFill>
            <a:blip r:embed="rId3" cstate="hqprint">
              <a:lum bright="70000" contrast="-70000"/>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3987796" y="2897186"/>
              <a:ext cx="360000" cy="360000"/>
            </a:xfrm>
            <a:prstGeom prst="rect">
              <a:avLst/>
            </a:prstGeom>
            <a:ln>
              <a:noFill/>
            </a:ln>
          </p:spPr>
        </p:pic>
      </p:grpSp>
      <p:grpSp>
        <p:nvGrpSpPr>
          <p:cNvPr id="62" name="Group 61">
            <a:extLst>
              <a:ext uri="{FF2B5EF4-FFF2-40B4-BE49-F238E27FC236}">
                <a16:creationId xmlns:a16="http://schemas.microsoft.com/office/drawing/2014/main" id="{A02A064F-9454-4BFB-AE02-EB7ED68E06C3}"/>
              </a:ext>
            </a:extLst>
          </p:cNvPr>
          <p:cNvGrpSpPr/>
          <p:nvPr/>
        </p:nvGrpSpPr>
        <p:grpSpPr>
          <a:xfrm>
            <a:off x="-3996186" y="1641144"/>
            <a:ext cx="4459059" cy="1296149"/>
            <a:chOff x="5046838" y="1710685"/>
            <a:chExt cx="4459059" cy="1296149"/>
          </a:xfrm>
        </p:grpSpPr>
        <p:sp>
          <p:nvSpPr>
            <p:cNvPr id="45" name="Rectangle 44">
              <a:extLst>
                <a:ext uri="{FF2B5EF4-FFF2-40B4-BE49-F238E27FC236}">
                  <a16:creationId xmlns:a16="http://schemas.microsoft.com/office/drawing/2014/main" id="{1FBA7F1A-A829-4578-BF81-AD23D92EF5AF}"/>
                </a:ext>
              </a:extLst>
            </p:cNvPr>
            <p:cNvSpPr/>
            <p:nvPr/>
          </p:nvSpPr>
          <p:spPr>
            <a:xfrm>
              <a:off x="5510558" y="1739226"/>
              <a:ext cx="2190343" cy="400110"/>
            </a:xfrm>
            <a:prstGeom prst="rect">
              <a:avLst/>
            </a:prstGeom>
          </p:spPr>
          <p:txBody>
            <a:bodyPr wrap="none">
              <a:spAutoFit/>
            </a:bodyPr>
            <a:lstStyle/>
            <a:p>
              <a:r>
                <a:rPr lang="en-GB" sz="2000" b="1" dirty="0">
                  <a:solidFill>
                    <a:schemeClr val="bg1"/>
                  </a:solidFill>
                </a:rPr>
                <a:t>Model Preparation</a:t>
              </a:r>
            </a:p>
          </p:txBody>
        </p:sp>
        <p:pic>
          <p:nvPicPr>
            <p:cNvPr id="48" name="Picture 47">
              <a:extLst>
                <a:ext uri="{FF2B5EF4-FFF2-40B4-BE49-F238E27FC236}">
                  <a16:creationId xmlns:a16="http://schemas.microsoft.com/office/drawing/2014/main" id="{52DD80AB-CADB-4BB4-9160-ED3A0819F67E}"/>
                </a:ext>
              </a:extLst>
            </p:cNvPr>
            <p:cNvPicPr>
              <a:picLocks noChangeAspect="1"/>
            </p:cNvPicPr>
            <p:nvPr/>
          </p:nvPicPr>
          <p:blipFill>
            <a:blip r:embed="rId5" cstate="hqprint">
              <a:lum bright="70000" contrast="-70000"/>
              <a:extLst>
                <a:ext uri="{28A0092B-C50C-407E-A947-70E740481C1C}">
                  <a14:useLocalDpi xmlns:a14="http://schemas.microsoft.com/office/drawing/2010/main" val="0"/>
                </a:ext>
              </a:extLst>
            </a:blip>
            <a:stretch>
              <a:fillRect/>
            </a:stretch>
          </p:blipFill>
          <p:spPr>
            <a:xfrm>
              <a:off x="5046838" y="1710685"/>
              <a:ext cx="360000" cy="360000"/>
            </a:xfrm>
            <a:prstGeom prst="rect">
              <a:avLst/>
            </a:prstGeom>
          </p:spPr>
        </p:pic>
        <p:sp>
          <p:nvSpPr>
            <p:cNvPr id="52" name="TextBox 51">
              <a:extLst>
                <a:ext uri="{FF2B5EF4-FFF2-40B4-BE49-F238E27FC236}">
                  <a16:creationId xmlns:a16="http://schemas.microsoft.com/office/drawing/2014/main" id="{5C2E9FA8-4884-4ABA-85CE-3C930A44F483}"/>
                </a:ext>
              </a:extLst>
            </p:cNvPr>
            <p:cNvSpPr txBox="1"/>
            <p:nvPr/>
          </p:nvSpPr>
          <p:spPr>
            <a:xfrm>
              <a:off x="5501515" y="2083504"/>
              <a:ext cx="4004382" cy="923330"/>
            </a:xfrm>
            <a:prstGeom prst="rect">
              <a:avLst/>
            </a:prstGeom>
            <a:noFill/>
          </p:spPr>
          <p:txBody>
            <a:bodyPr wrap="square" rtlCol="0">
              <a:spAutoFit/>
            </a:bodyPr>
            <a:lstStyle/>
            <a:p>
              <a:r>
                <a:rPr lang="en-GB" dirty="0">
                  <a:solidFill>
                    <a:schemeClr val="bg1"/>
                  </a:solidFill>
                </a:rPr>
                <a:t>We teach the model </a:t>
              </a:r>
            </a:p>
            <a:p>
              <a:r>
                <a:rPr lang="en-GB" dirty="0">
                  <a:solidFill>
                    <a:schemeClr val="bg1"/>
                  </a:solidFill>
                </a:rPr>
                <a:t>on Training dataset,</a:t>
              </a:r>
            </a:p>
            <a:p>
              <a:endParaRPr lang="en-GB" dirty="0"/>
            </a:p>
          </p:txBody>
        </p:sp>
      </p:grpSp>
      <p:grpSp>
        <p:nvGrpSpPr>
          <p:cNvPr id="58" name="Group 57">
            <a:extLst>
              <a:ext uri="{FF2B5EF4-FFF2-40B4-BE49-F238E27FC236}">
                <a16:creationId xmlns:a16="http://schemas.microsoft.com/office/drawing/2014/main" id="{6D103748-3FDC-49A8-914C-C0DF8827C2ED}"/>
              </a:ext>
            </a:extLst>
          </p:cNvPr>
          <p:cNvGrpSpPr/>
          <p:nvPr/>
        </p:nvGrpSpPr>
        <p:grpSpPr>
          <a:xfrm>
            <a:off x="-3980608" y="298882"/>
            <a:ext cx="4412468" cy="932060"/>
            <a:chOff x="6240433" y="651010"/>
            <a:chExt cx="4412468" cy="932060"/>
          </a:xfrm>
        </p:grpSpPr>
        <p:sp>
          <p:nvSpPr>
            <p:cNvPr id="46" name="Rectangle 45">
              <a:extLst>
                <a:ext uri="{FF2B5EF4-FFF2-40B4-BE49-F238E27FC236}">
                  <a16:creationId xmlns:a16="http://schemas.microsoft.com/office/drawing/2014/main" id="{CF549FBB-9959-41F0-AEBA-3D2BD90FB1C2}"/>
                </a:ext>
              </a:extLst>
            </p:cNvPr>
            <p:cNvSpPr/>
            <p:nvPr/>
          </p:nvSpPr>
          <p:spPr>
            <a:xfrm>
              <a:off x="6642271" y="654785"/>
              <a:ext cx="2013180" cy="400110"/>
            </a:xfrm>
            <a:prstGeom prst="rect">
              <a:avLst/>
            </a:prstGeom>
          </p:spPr>
          <p:txBody>
            <a:bodyPr wrap="none">
              <a:spAutoFit/>
            </a:bodyPr>
            <a:lstStyle/>
            <a:p>
              <a:r>
                <a:rPr lang="en-GB" sz="2000" b="1" dirty="0">
                  <a:solidFill>
                    <a:schemeClr val="bg1"/>
                  </a:solidFill>
                </a:rPr>
                <a:t>Model Validation</a:t>
              </a:r>
            </a:p>
          </p:txBody>
        </p:sp>
        <p:pic>
          <p:nvPicPr>
            <p:cNvPr id="54" name="Picture 53">
              <a:extLst>
                <a:ext uri="{FF2B5EF4-FFF2-40B4-BE49-F238E27FC236}">
                  <a16:creationId xmlns:a16="http://schemas.microsoft.com/office/drawing/2014/main" id="{D05D4AB7-6083-4B8A-9340-905B8F608AD1}"/>
                </a:ext>
              </a:extLst>
            </p:cNvPr>
            <p:cNvPicPr>
              <a:picLocks noChangeAspect="1"/>
            </p:cNvPicPr>
            <p:nvPr/>
          </p:nvPicPr>
          <p:blipFill>
            <a:blip r:embed="rId6" cstate="hqprint">
              <a:lum bright="70000" contrast="-70000"/>
              <a:extLst>
                <a:ext uri="{28A0092B-C50C-407E-A947-70E740481C1C}">
                  <a14:useLocalDpi xmlns:a14="http://schemas.microsoft.com/office/drawing/2010/main" val="0"/>
                </a:ext>
              </a:extLst>
            </a:blip>
            <a:srcRect/>
            <a:stretch/>
          </p:blipFill>
          <p:spPr>
            <a:xfrm>
              <a:off x="6240433" y="651010"/>
              <a:ext cx="360000" cy="360000"/>
            </a:xfrm>
            <a:prstGeom prst="rect">
              <a:avLst/>
            </a:prstGeom>
          </p:spPr>
        </p:pic>
        <p:sp>
          <p:nvSpPr>
            <p:cNvPr id="56" name="TextBox 55">
              <a:extLst>
                <a:ext uri="{FF2B5EF4-FFF2-40B4-BE49-F238E27FC236}">
                  <a16:creationId xmlns:a16="http://schemas.microsoft.com/office/drawing/2014/main" id="{2D32BABE-B30A-4A17-A685-78CDCFA5CDC4}"/>
                </a:ext>
              </a:extLst>
            </p:cNvPr>
            <p:cNvSpPr txBox="1"/>
            <p:nvPr/>
          </p:nvSpPr>
          <p:spPr>
            <a:xfrm>
              <a:off x="6648519" y="936739"/>
              <a:ext cx="4004382" cy="646331"/>
            </a:xfrm>
            <a:prstGeom prst="rect">
              <a:avLst/>
            </a:prstGeom>
            <a:noFill/>
          </p:spPr>
          <p:txBody>
            <a:bodyPr wrap="square" rtlCol="0">
              <a:spAutoFit/>
            </a:bodyPr>
            <a:lstStyle/>
            <a:p>
              <a:r>
                <a:rPr lang="en-GB" dirty="0">
                  <a:solidFill>
                    <a:schemeClr val="bg1"/>
                  </a:solidFill>
                </a:rPr>
                <a:t>Model Performance measure on</a:t>
              </a:r>
            </a:p>
            <a:p>
              <a:r>
                <a:rPr lang="en-GB" dirty="0">
                  <a:solidFill>
                    <a:schemeClr val="bg1"/>
                  </a:solidFill>
                </a:rPr>
                <a:t> testing data</a:t>
              </a:r>
              <a:endParaRPr lang="en-GB" dirty="0"/>
            </a:p>
          </p:txBody>
        </p:sp>
      </p:grpSp>
      <p:sp>
        <p:nvSpPr>
          <p:cNvPr id="2" name="Rectangle: Rounded Corners 1">
            <a:extLst>
              <a:ext uri="{FF2B5EF4-FFF2-40B4-BE49-F238E27FC236}">
                <a16:creationId xmlns:a16="http://schemas.microsoft.com/office/drawing/2014/main" id="{772B05F9-2BEE-411B-B984-22F0EBE5EA1B}"/>
              </a:ext>
            </a:extLst>
          </p:cNvPr>
          <p:cNvSpPr/>
          <p:nvPr/>
        </p:nvSpPr>
        <p:spPr>
          <a:xfrm>
            <a:off x="84425" y="1168155"/>
            <a:ext cx="5455872" cy="4842326"/>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75449A83-2046-41E1-9EA6-16788B869F52}"/>
              </a:ext>
            </a:extLst>
          </p:cNvPr>
          <p:cNvSpPr txBox="1"/>
          <p:nvPr/>
        </p:nvSpPr>
        <p:spPr>
          <a:xfrm>
            <a:off x="315823" y="1195895"/>
            <a:ext cx="4937063" cy="4708981"/>
          </a:xfrm>
          <a:prstGeom prst="rect">
            <a:avLst/>
          </a:prstGeom>
          <a:noFill/>
        </p:spPr>
        <p:txBody>
          <a:bodyPr wrap="square" rtlCol="0">
            <a:spAutoFit/>
          </a:bodyPr>
          <a:lstStyle/>
          <a:p>
            <a:pPr marL="800100" lvl="1" indent="-342900">
              <a:buFont typeface="Wingdings" panose="05000000000000000000" pitchFamily="2" charset="2"/>
              <a:buChar char="ü"/>
            </a:pPr>
            <a:r>
              <a:rPr lang="en-US" sz="2000" dirty="0" smtClean="0">
                <a:latin typeface="Constantia (Body)"/>
                <a:ea typeface="Cambria" panose="02040503050406030204" pitchFamily="18" charset="0"/>
              </a:rPr>
              <a:t>Find out what customers want &amp; what causes them to stay or leave ?</a:t>
            </a:r>
          </a:p>
          <a:p>
            <a:pPr marL="800100" lvl="1" indent="-342900">
              <a:buFont typeface="Wingdings" panose="05000000000000000000" pitchFamily="2" charset="2"/>
              <a:buChar char="ü"/>
            </a:pPr>
            <a:r>
              <a:rPr lang="en-US" sz="2000" dirty="0" smtClean="0">
                <a:latin typeface="Constantia (Body)"/>
                <a:ea typeface="Cambria" panose="02040503050406030204" pitchFamily="18" charset="0"/>
              </a:rPr>
              <a:t>Proactively </a:t>
            </a:r>
            <a:r>
              <a:rPr lang="en-US" sz="2000" dirty="0">
                <a:latin typeface="Constantia (Body)"/>
                <a:ea typeface="Cambria" panose="02040503050406030204" pitchFamily="18" charset="0"/>
              </a:rPr>
              <a:t>collect and promote customer feedback.</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Analyze customer feedback to gain valuable insights and ensure the right people hear it.</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Take action and Measure the results </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Actively measure and monitor your customers’ loyalty and engagement</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Keep asking, listening analyzing and improving</a:t>
            </a:r>
            <a:endParaRPr lang="en-IN" sz="2000" dirty="0">
              <a:latin typeface="Constantia (Body)"/>
              <a:ea typeface="Cambria" panose="02040503050406030204" pitchFamily="18" charset="0"/>
            </a:endParaRPr>
          </a:p>
        </p:txBody>
      </p:sp>
    </p:spTree>
    <p:extLst>
      <p:ext uri="{BB962C8B-B14F-4D97-AF65-F5344CB8AC3E}">
        <p14:creationId xmlns:p14="http://schemas.microsoft.com/office/powerpoint/2010/main" val="3648709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12149 -0.01157 L 0.60794 -0.0206 " pathEditMode="relative" rAng="0" ptsTypes="AA">
                                      <p:cBhvr>
                                        <p:cTn id="6" dur="2000" fill="hold"/>
                                        <p:tgtEl>
                                          <p:spTgt spid="49"/>
                                        </p:tgtEl>
                                        <p:attrNameLst>
                                          <p:attrName>ppt_x</p:attrName>
                                          <p:attrName>ppt_y</p:attrName>
                                        </p:attrNameLst>
                                      </p:cBhvr>
                                      <p:rCtr x="36471" y="-463"/>
                                    </p:animMotion>
                                  </p:childTnLst>
                                </p:cTn>
                              </p:par>
                              <p:par>
                                <p:cTn id="7" presetID="1" presetClass="entr" presetSubtype="0" fill="hold" nodeType="withEffect">
                                  <p:stCondLst>
                                    <p:cond delay="25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63" presetClass="path" presetSubtype="0" accel="50000" decel="50000" fill="hold" nodeType="clickEffect">
                                  <p:stCondLst>
                                    <p:cond delay="0"/>
                                  </p:stCondLst>
                                  <p:childTnLst>
                                    <p:animMotion origin="layout" path="M 3.33333E-6 -2.96296E-6 L 0.64349 0.01111 " pathEditMode="relative" rAng="0" ptsTypes="AA">
                                      <p:cBhvr>
                                        <p:cTn id="12" dur="2000" fill="hold"/>
                                        <p:tgtEl>
                                          <p:spTgt spid="50"/>
                                        </p:tgtEl>
                                        <p:attrNameLst>
                                          <p:attrName>ppt_x</p:attrName>
                                          <p:attrName>ppt_y</p:attrName>
                                        </p:attrNameLst>
                                      </p:cBhvr>
                                      <p:rCtr x="32174" y="556"/>
                                    </p:animMotion>
                                  </p:childTnLst>
                                </p:cTn>
                              </p:par>
                              <p:par>
                                <p:cTn id="13" presetID="1" presetClass="entr" presetSubtype="0"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63" presetClass="path" presetSubtype="0" accel="50000" decel="50000" fill="hold" nodeType="clickEffect">
                                  <p:stCondLst>
                                    <p:cond delay="0"/>
                                  </p:stCondLst>
                                  <p:childTnLst>
                                    <p:animMotion origin="layout" path="M 1.66667E-6 3.7037E-6 L 0.7345 0.01041 " pathEditMode="relative" rAng="0" ptsTypes="AA">
                                      <p:cBhvr>
                                        <p:cTn id="18" dur="2000" fill="hold"/>
                                        <p:tgtEl>
                                          <p:spTgt spid="62"/>
                                        </p:tgtEl>
                                        <p:attrNameLst>
                                          <p:attrName>ppt_x</p:attrName>
                                          <p:attrName>ppt_y</p:attrName>
                                        </p:attrNameLst>
                                      </p:cBhvr>
                                      <p:rCtr x="36719" y="509"/>
                                    </p:animMotion>
                                  </p:childTnLst>
                                </p:cTn>
                              </p:par>
                              <p:par>
                                <p:cTn id="19" presetID="1" presetClass="entr" presetSubtype="0" fill="hold"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63" presetClass="path" presetSubtype="0" accel="50000" decel="50000" fill="hold" nodeType="clickEffect">
                                  <p:stCondLst>
                                    <p:cond delay="0"/>
                                  </p:stCondLst>
                                  <p:childTnLst>
                                    <p:animMotion origin="layout" path="M 2.70833E-6 -2.59259E-6 L 0.83294 0.03403 " pathEditMode="relative" rAng="0" ptsTypes="AA">
                                      <p:cBhvr>
                                        <p:cTn id="24" dur="2000" fill="hold"/>
                                        <p:tgtEl>
                                          <p:spTgt spid="58"/>
                                        </p:tgtEl>
                                        <p:attrNameLst>
                                          <p:attrName>ppt_x</p:attrName>
                                          <p:attrName>ppt_y</p:attrName>
                                        </p:attrNameLst>
                                      </p:cBhvr>
                                      <p:rCtr x="41641" y="1690"/>
                                    </p:animMotion>
                                  </p:childTnLst>
                                </p:cTn>
                              </p:par>
                              <p:par>
                                <p:cTn id="25" presetID="1" presetClass="entr" presetSubtype="0" fill="hold"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3" name="Straight Connector 32">
            <a:extLst>
              <a:ext uri="{FF2B5EF4-FFF2-40B4-BE49-F238E27FC236}">
                <a16:creationId xmlns:a16="http://schemas.microsoft.com/office/drawing/2014/main" id="{2DF43A9F-1FB1-4BA9-A710-6A12CC7A17BD}"/>
              </a:ext>
            </a:extLst>
          </p:cNvPr>
          <p:cNvCxnSpPr>
            <a:cxnSpLocks/>
          </p:cNvCxnSpPr>
          <p:nvPr/>
        </p:nvCxnSpPr>
        <p:spPr>
          <a:xfrm>
            <a:off x="3448050" y="5151069"/>
            <a:ext cx="3487768" cy="38819"/>
          </a:xfrm>
          <a:prstGeom prst="line">
            <a:avLst/>
          </a:prstGeom>
          <a:ln w="50800">
            <a:solidFill>
              <a:srgbClr val="CCFF9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7E05BFE-30F5-478B-924B-6EBE5A0358C1}"/>
              </a:ext>
            </a:extLst>
          </p:cNvPr>
          <p:cNvCxnSpPr/>
          <p:nvPr/>
        </p:nvCxnSpPr>
        <p:spPr>
          <a:xfrm>
            <a:off x="6642271" y="1653081"/>
            <a:ext cx="3497943" cy="77637"/>
          </a:xfrm>
          <a:prstGeom prst="line">
            <a:avLst/>
          </a:prstGeom>
          <a:ln w="50800">
            <a:solidFill>
              <a:srgbClr val="99FF66"/>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3A214FD-889C-41AC-96E4-B2ADB071ECC8}"/>
              </a:ext>
            </a:extLst>
          </p:cNvPr>
          <p:cNvCxnSpPr>
            <a:cxnSpLocks/>
          </p:cNvCxnSpPr>
          <p:nvPr/>
        </p:nvCxnSpPr>
        <p:spPr>
          <a:xfrm>
            <a:off x="5478132" y="2850193"/>
            <a:ext cx="3557930" cy="15413"/>
          </a:xfrm>
          <a:prstGeom prst="line">
            <a:avLst/>
          </a:prstGeom>
          <a:ln w="50800">
            <a:solidFill>
              <a:srgbClr val="CC66FF"/>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CB106B4-509E-49FC-B560-DD36E2FF717C}"/>
              </a:ext>
            </a:extLst>
          </p:cNvPr>
          <p:cNvCxnSpPr>
            <a:cxnSpLocks/>
          </p:cNvCxnSpPr>
          <p:nvPr/>
        </p:nvCxnSpPr>
        <p:spPr>
          <a:xfrm>
            <a:off x="3483616" y="556081"/>
            <a:ext cx="3518427" cy="18310"/>
          </a:xfrm>
          <a:prstGeom prst="line">
            <a:avLst/>
          </a:prstGeom>
          <a:ln w="50800">
            <a:solidFill>
              <a:srgbClr val="CC66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00C8EAB-DE98-47B3-8517-653053DE32CE}"/>
              </a:ext>
            </a:extLst>
          </p:cNvPr>
          <p:cNvSpPr txBox="1"/>
          <p:nvPr/>
        </p:nvSpPr>
        <p:spPr>
          <a:xfrm>
            <a:off x="170670" y="52262"/>
            <a:ext cx="10985273" cy="707886"/>
          </a:xfrm>
          <a:prstGeom prst="rect">
            <a:avLst/>
          </a:prstGeom>
          <a:noFill/>
        </p:spPr>
        <p:txBody>
          <a:bodyPr wrap="square" rtlCol="0">
            <a:spAutoFit/>
          </a:bodyPr>
          <a:lstStyle/>
          <a:p>
            <a:r>
              <a:rPr lang="en-GB" sz="4000" b="1" dirty="0" smtClean="0"/>
              <a:t>Problem Statement </a:t>
            </a:r>
            <a:endParaRPr lang="en-GB" sz="4000" b="1" dirty="0"/>
          </a:p>
        </p:txBody>
      </p:sp>
      <p:sp>
        <p:nvSpPr>
          <p:cNvPr id="22" name="Isosceles Triangle 21">
            <a:extLst>
              <a:ext uri="{FF2B5EF4-FFF2-40B4-BE49-F238E27FC236}">
                <a16:creationId xmlns:a16="http://schemas.microsoft.com/office/drawing/2014/main" id="{409E4A54-2E96-4D56-B8ED-BA62D26AE5D5}"/>
              </a:ext>
            </a:extLst>
          </p:cNvPr>
          <p:cNvSpPr/>
          <p:nvPr/>
        </p:nvSpPr>
        <p:spPr>
          <a:xfrm>
            <a:off x="6498431" y="658882"/>
            <a:ext cx="6450486" cy="6826074"/>
          </a:xfrm>
          <a:custGeom>
            <a:avLst/>
            <a:gdLst>
              <a:gd name="connsiteX0" fmla="*/ 0 w 7403514"/>
              <a:gd name="connsiteY0" fmla="*/ 6817460 h 6817460"/>
              <a:gd name="connsiteX1" fmla="*/ 7403514 w 7403514"/>
              <a:gd name="connsiteY1" fmla="*/ 0 h 6817460"/>
              <a:gd name="connsiteX2" fmla="*/ 7403514 w 7403514"/>
              <a:gd name="connsiteY2" fmla="*/ 6817460 h 6817460"/>
              <a:gd name="connsiteX3" fmla="*/ 0 w 7403514"/>
              <a:gd name="connsiteY3" fmla="*/ 6817460 h 6817460"/>
              <a:gd name="connsiteX0" fmla="*/ 0 w 7411134"/>
              <a:gd name="connsiteY0" fmla="*/ 6588860 h 6588860"/>
              <a:gd name="connsiteX1" fmla="*/ 7411134 w 7411134"/>
              <a:gd name="connsiteY1" fmla="*/ 0 h 6588860"/>
              <a:gd name="connsiteX2" fmla="*/ 7403514 w 7411134"/>
              <a:gd name="connsiteY2" fmla="*/ 6588860 h 6588860"/>
              <a:gd name="connsiteX3" fmla="*/ 0 w 7411134"/>
              <a:gd name="connsiteY3" fmla="*/ 6588860 h 6588860"/>
              <a:gd name="connsiteX0" fmla="*/ 0 w 7426828"/>
              <a:gd name="connsiteY0" fmla="*/ 7648293 h 7648293"/>
              <a:gd name="connsiteX1" fmla="*/ 7426828 w 7426828"/>
              <a:gd name="connsiteY1" fmla="*/ 0 h 7648293"/>
              <a:gd name="connsiteX2" fmla="*/ 7403514 w 7426828"/>
              <a:gd name="connsiteY2" fmla="*/ 7648293 h 7648293"/>
              <a:gd name="connsiteX3" fmla="*/ 0 w 7426828"/>
              <a:gd name="connsiteY3" fmla="*/ 7648293 h 7648293"/>
              <a:gd name="connsiteX0" fmla="*/ 0 w 7426828"/>
              <a:gd name="connsiteY0" fmla="*/ 8041564 h 8041564"/>
              <a:gd name="connsiteX1" fmla="*/ 7426828 w 7426828"/>
              <a:gd name="connsiteY1" fmla="*/ 0 h 8041564"/>
              <a:gd name="connsiteX2" fmla="*/ 7403514 w 7426828"/>
              <a:gd name="connsiteY2" fmla="*/ 8041564 h 8041564"/>
              <a:gd name="connsiteX3" fmla="*/ 0 w 7426828"/>
              <a:gd name="connsiteY3" fmla="*/ 8041564 h 8041564"/>
            </a:gdLst>
            <a:ahLst/>
            <a:cxnLst>
              <a:cxn ang="0">
                <a:pos x="connsiteX0" y="connsiteY0"/>
              </a:cxn>
              <a:cxn ang="0">
                <a:pos x="connsiteX1" y="connsiteY1"/>
              </a:cxn>
              <a:cxn ang="0">
                <a:pos x="connsiteX2" y="connsiteY2"/>
              </a:cxn>
              <a:cxn ang="0">
                <a:pos x="connsiteX3" y="connsiteY3"/>
              </a:cxn>
            </a:cxnLst>
            <a:rect l="l" t="t" r="r" b="b"/>
            <a:pathLst>
              <a:path w="7426828" h="8041564">
                <a:moveTo>
                  <a:pt x="0" y="8041564"/>
                </a:moveTo>
                <a:lnTo>
                  <a:pt x="7426828" y="0"/>
                </a:lnTo>
                <a:cubicBezTo>
                  <a:pt x="7419057" y="2549431"/>
                  <a:pt x="7411285" y="5492133"/>
                  <a:pt x="7403514" y="8041564"/>
                </a:cubicBezTo>
                <a:lnTo>
                  <a:pt x="0" y="8041564"/>
                </a:lnTo>
                <a:close/>
              </a:path>
            </a:pathLst>
          </a:cu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 name="Group 26">
            <a:extLst>
              <a:ext uri="{FF2B5EF4-FFF2-40B4-BE49-F238E27FC236}">
                <a16:creationId xmlns:a16="http://schemas.microsoft.com/office/drawing/2014/main" id="{BA3972E8-91F3-4178-B7D6-F4290434714F}"/>
              </a:ext>
            </a:extLst>
          </p:cNvPr>
          <p:cNvGrpSpPr/>
          <p:nvPr/>
        </p:nvGrpSpPr>
        <p:grpSpPr>
          <a:xfrm>
            <a:off x="10469058" y="2784136"/>
            <a:ext cx="1433322" cy="1893600"/>
            <a:chOff x="9853648" y="1197998"/>
            <a:chExt cx="1433322" cy="1916677"/>
          </a:xfrm>
        </p:grpSpPr>
        <p:sp>
          <p:nvSpPr>
            <p:cNvPr id="21" name="Rectangle 20">
              <a:extLst>
                <a:ext uri="{FF2B5EF4-FFF2-40B4-BE49-F238E27FC236}">
                  <a16:creationId xmlns:a16="http://schemas.microsoft.com/office/drawing/2014/main" id="{A81DB144-D1ED-4018-A731-DCB5DEEE43A0}"/>
                </a:ext>
              </a:extLst>
            </p:cNvPr>
            <p:cNvSpPr/>
            <p:nvPr/>
          </p:nvSpPr>
          <p:spPr>
            <a:xfrm>
              <a:off x="10041347" y="1674675"/>
              <a:ext cx="172491" cy="1440000"/>
            </a:xfrm>
            <a:prstGeom prst="rect">
              <a:avLst/>
            </a:prstGeom>
            <a:solidFill>
              <a:schemeClr val="bg1"/>
            </a:solidFill>
            <a:ln>
              <a:noFill/>
            </a:ln>
            <a:effectLst>
              <a:reflection blurRad="6350" stA="50000" endA="300" endPos="55500" dist="50800" dir="5400000" sy="-100000" algn="bl" rotWithShape="0"/>
            </a:effectLst>
            <a:scene3d>
              <a:camera prst="isometricTopUp"/>
              <a:lightRig rig="balanced" dir="t">
                <a:rot lat="0" lon="0" rev="0"/>
              </a:lightRig>
            </a:scene3d>
            <a:sp3d extrusionH="6350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8096B286-43C8-4614-92A0-544E0AF67236}"/>
                </a:ext>
              </a:extLst>
            </p:cNvPr>
            <p:cNvSpPr/>
            <p:nvPr/>
          </p:nvSpPr>
          <p:spPr>
            <a:xfrm>
              <a:off x="9853648" y="1197998"/>
              <a:ext cx="1433322" cy="1440000"/>
            </a:xfrm>
            <a:prstGeom prst="rect">
              <a:avLst/>
            </a:prstGeom>
            <a:gradFill>
              <a:gsLst>
                <a:gs pos="0">
                  <a:srgbClr val="00B050"/>
                </a:gs>
                <a:gs pos="98000">
                  <a:srgbClr val="99FF66"/>
                </a:gs>
              </a:gsLst>
              <a:lin ang="0" scaled="1"/>
            </a:gradFill>
            <a:ln>
              <a:noFill/>
            </a:ln>
            <a:effectLst>
              <a:reflection blurRad="6350" stA="50000" endA="300" endPos="55500" dist="50800" dir="5400000" sy="-100000" algn="bl" rotWithShape="0"/>
            </a:effectLst>
            <a:scene3d>
              <a:camera prst="isometricTopUp"/>
              <a:lightRig rig="balanced" dir="t">
                <a:rot lat="0" lon="0" rev="0"/>
              </a:lightRig>
            </a:scene3d>
            <a:sp3d extrusionH="2286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6" name="Group 25">
            <a:extLst>
              <a:ext uri="{FF2B5EF4-FFF2-40B4-BE49-F238E27FC236}">
                <a16:creationId xmlns:a16="http://schemas.microsoft.com/office/drawing/2014/main" id="{1431AB07-3ABE-401A-B257-3588E92AA145}"/>
              </a:ext>
            </a:extLst>
          </p:cNvPr>
          <p:cNvGrpSpPr/>
          <p:nvPr/>
        </p:nvGrpSpPr>
        <p:grpSpPr>
          <a:xfrm>
            <a:off x="8814697" y="1584339"/>
            <a:ext cx="1433322" cy="1893600"/>
            <a:chOff x="8841037" y="2334278"/>
            <a:chExt cx="1433322" cy="1912182"/>
          </a:xfrm>
        </p:grpSpPr>
        <p:sp>
          <p:nvSpPr>
            <p:cNvPr id="18" name="Rectangle 17">
              <a:extLst>
                <a:ext uri="{FF2B5EF4-FFF2-40B4-BE49-F238E27FC236}">
                  <a16:creationId xmlns:a16="http://schemas.microsoft.com/office/drawing/2014/main" id="{FC3230F2-1339-47DB-8644-AC3E64DBC2FF}"/>
                </a:ext>
              </a:extLst>
            </p:cNvPr>
            <p:cNvSpPr/>
            <p:nvPr/>
          </p:nvSpPr>
          <p:spPr>
            <a:xfrm>
              <a:off x="9025618" y="2806460"/>
              <a:ext cx="172491" cy="1440000"/>
            </a:xfrm>
            <a:prstGeom prst="rect">
              <a:avLst/>
            </a:prstGeom>
            <a:solidFill>
              <a:schemeClr val="bg1"/>
            </a:solidFill>
            <a:ln>
              <a:noFill/>
            </a:ln>
            <a:effectLst>
              <a:reflection blurRad="6350" stA="50000" endA="300" endPos="55500" dist="50800" dir="5400000" sy="-100000" algn="bl" rotWithShape="0"/>
            </a:effectLst>
            <a:scene3d>
              <a:camera prst="isometricTopUp"/>
              <a:lightRig rig="balanced" dir="t">
                <a:rot lat="0" lon="0" rev="0"/>
              </a:lightRig>
            </a:scene3d>
            <a:sp3d extrusionH="6350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B0C49D6F-A72C-4025-AB62-2C1F53C93983}"/>
                </a:ext>
              </a:extLst>
            </p:cNvPr>
            <p:cNvSpPr/>
            <p:nvPr/>
          </p:nvSpPr>
          <p:spPr>
            <a:xfrm>
              <a:off x="8841037" y="2334278"/>
              <a:ext cx="1433322" cy="1440000"/>
            </a:xfrm>
            <a:prstGeom prst="rect">
              <a:avLst/>
            </a:prstGeom>
            <a:gradFill>
              <a:gsLst>
                <a:gs pos="7000">
                  <a:srgbClr val="6C2999"/>
                </a:gs>
                <a:gs pos="98000">
                  <a:srgbClr val="CC66FF"/>
                </a:gs>
              </a:gsLst>
              <a:lin ang="0" scaled="1"/>
            </a:gradFill>
            <a:ln>
              <a:noFill/>
            </a:ln>
            <a:effectLst>
              <a:reflection blurRad="6350" stA="50000" endA="300" endPos="55500" dist="50800" dir="5400000" sy="-100000" algn="bl" rotWithShape="0"/>
            </a:effectLst>
            <a:scene3d>
              <a:camera prst="isometricTopUp"/>
              <a:lightRig rig="balanced" dir="t">
                <a:rot lat="0" lon="0" rev="0"/>
              </a:lightRig>
            </a:scene3d>
            <a:sp3d extrusionH="2286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5" name="Group 24">
            <a:extLst>
              <a:ext uri="{FF2B5EF4-FFF2-40B4-BE49-F238E27FC236}">
                <a16:creationId xmlns:a16="http://schemas.microsoft.com/office/drawing/2014/main" id="{3A0FF155-D6DD-4206-B7FA-A4314AFE7014}"/>
              </a:ext>
            </a:extLst>
          </p:cNvPr>
          <p:cNvGrpSpPr/>
          <p:nvPr/>
        </p:nvGrpSpPr>
        <p:grpSpPr>
          <a:xfrm>
            <a:off x="6676751" y="1656785"/>
            <a:ext cx="1433322" cy="1893600"/>
            <a:chOff x="7823698" y="3466046"/>
            <a:chExt cx="1433322" cy="1914087"/>
          </a:xfrm>
        </p:grpSpPr>
        <p:sp>
          <p:nvSpPr>
            <p:cNvPr id="15" name="Rectangle 14">
              <a:extLst>
                <a:ext uri="{FF2B5EF4-FFF2-40B4-BE49-F238E27FC236}">
                  <a16:creationId xmlns:a16="http://schemas.microsoft.com/office/drawing/2014/main" id="{5F6C5F61-560B-4623-8050-32997FD9D6D8}"/>
                </a:ext>
              </a:extLst>
            </p:cNvPr>
            <p:cNvSpPr/>
            <p:nvPr/>
          </p:nvSpPr>
          <p:spPr>
            <a:xfrm>
              <a:off x="8003539" y="3940133"/>
              <a:ext cx="172491" cy="1440000"/>
            </a:xfrm>
            <a:prstGeom prst="rect">
              <a:avLst/>
            </a:prstGeom>
            <a:solidFill>
              <a:schemeClr val="bg1"/>
            </a:solidFill>
            <a:ln>
              <a:noFill/>
            </a:ln>
            <a:effectLst>
              <a:reflection blurRad="6350" stA="50000" endA="300" endPos="55500" dist="50800" dir="5400000" sy="-100000" algn="bl" rotWithShape="0"/>
            </a:effectLst>
            <a:scene3d>
              <a:camera prst="isometricTopUp"/>
              <a:lightRig rig="balanced" dir="t">
                <a:rot lat="0" lon="0" rev="0"/>
              </a:lightRig>
            </a:scene3d>
            <a:sp3d extrusionH="6350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5781986B-05FD-4C20-9682-B5EE52DD7060}"/>
                </a:ext>
              </a:extLst>
            </p:cNvPr>
            <p:cNvSpPr/>
            <p:nvPr/>
          </p:nvSpPr>
          <p:spPr>
            <a:xfrm>
              <a:off x="7823698" y="3466046"/>
              <a:ext cx="1433322" cy="1440000"/>
            </a:xfrm>
            <a:prstGeom prst="rect">
              <a:avLst/>
            </a:prstGeom>
            <a:gradFill>
              <a:gsLst>
                <a:gs pos="7000">
                  <a:srgbClr val="A34A2E"/>
                </a:gs>
                <a:gs pos="98000">
                  <a:srgbClr val="CC6600"/>
                </a:gs>
              </a:gsLst>
              <a:lin ang="0" scaled="1"/>
            </a:gradFill>
            <a:ln>
              <a:noFill/>
            </a:ln>
            <a:effectLst>
              <a:reflection blurRad="6350" stA="50000" endA="300" endPos="55500" dist="50800" dir="5400000" sy="-100000" algn="bl" rotWithShape="0"/>
            </a:effectLst>
            <a:scene3d>
              <a:camera prst="isometricTopUp"/>
              <a:lightRig rig="balanced" dir="t">
                <a:rot lat="0" lon="0" rev="0"/>
              </a:lightRig>
            </a:scene3d>
            <a:sp3d extrusionH="2286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4" name="Group 23">
            <a:extLst>
              <a:ext uri="{FF2B5EF4-FFF2-40B4-BE49-F238E27FC236}">
                <a16:creationId xmlns:a16="http://schemas.microsoft.com/office/drawing/2014/main" id="{10C28BB9-0556-42B7-9C40-33573EECC562}"/>
              </a:ext>
            </a:extLst>
          </p:cNvPr>
          <p:cNvGrpSpPr/>
          <p:nvPr/>
        </p:nvGrpSpPr>
        <p:grpSpPr>
          <a:xfrm>
            <a:off x="8290352" y="3168682"/>
            <a:ext cx="1433322" cy="1894025"/>
            <a:chOff x="6808762" y="4598221"/>
            <a:chExt cx="1433322" cy="1894025"/>
          </a:xfrm>
        </p:grpSpPr>
        <p:sp>
          <p:nvSpPr>
            <p:cNvPr id="12" name="Rectangle 11">
              <a:extLst>
                <a:ext uri="{FF2B5EF4-FFF2-40B4-BE49-F238E27FC236}">
                  <a16:creationId xmlns:a16="http://schemas.microsoft.com/office/drawing/2014/main" id="{DDB5D474-69C0-4C44-8CBA-8BCF63AE4DC4}"/>
                </a:ext>
              </a:extLst>
            </p:cNvPr>
            <p:cNvSpPr/>
            <p:nvPr/>
          </p:nvSpPr>
          <p:spPr>
            <a:xfrm>
              <a:off x="6995522" y="5052246"/>
              <a:ext cx="172491" cy="1440000"/>
            </a:xfrm>
            <a:prstGeom prst="rect">
              <a:avLst/>
            </a:prstGeom>
            <a:solidFill>
              <a:schemeClr val="bg1"/>
            </a:solidFill>
            <a:ln>
              <a:noFill/>
            </a:ln>
            <a:effectLst>
              <a:reflection blurRad="6350" stA="50000" endA="300" endPos="55500" dist="50800" dir="5400000" sy="-100000" algn="bl" rotWithShape="0"/>
            </a:effectLst>
            <a:scene3d>
              <a:camera prst="isometricTopUp"/>
              <a:lightRig rig="balanced" dir="t">
                <a:rot lat="0" lon="0" rev="0"/>
              </a:lightRig>
            </a:scene3d>
            <a:sp3d extrusionH="6350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30A6C119-79A8-455C-9678-3BE0FD7D4441}"/>
                </a:ext>
              </a:extLst>
            </p:cNvPr>
            <p:cNvSpPr/>
            <p:nvPr/>
          </p:nvSpPr>
          <p:spPr>
            <a:xfrm>
              <a:off x="6808762" y="4598221"/>
              <a:ext cx="1433322" cy="1440000"/>
            </a:xfrm>
            <a:prstGeom prst="rect">
              <a:avLst/>
            </a:prstGeom>
            <a:gradFill flip="none" rotWithShape="1">
              <a:gsLst>
                <a:gs pos="58000">
                  <a:srgbClr val="95AD70"/>
                </a:gs>
                <a:gs pos="100000">
                  <a:srgbClr val="CCFF99"/>
                </a:gs>
              </a:gsLst>
              <a:lin ang="0" scaled="1"/>
              <a:tileRect/>
            </a:gradFill>
            <a:ln>
              <a:noFill/>
            </a:ln>
            <a:effectLst>
              <a:reflection blurRad="6350" stA="50000" endA="300" endPos="55500" dist="50800" dir="5400000" sy="-100000" algn="bl" rotWithShape="0"/>
            </a:effectLst>
            <a:scene3d>
              <a:camera prst="isometricTopUp"/>
              <a:lightRig rig="balanced" dir="t">
                <a:rot lat="0" lon="0" rev="0"/>
              </a:lightRig>
            </a:scene3d>
            <a:sp3d extrusionH="228600" prstMaterial="metal">
              <a:bevelT w="127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8" name="TextBox 27">
            <a:extLst>
              <a:ext uri="{FF2B5EF4-FFF2-40B4-BE49-F238E27FC236}">
                <a16:creationId xmlns:a16="http://schemas.microsoft.com/office/drawing/2014/main" id="{FE2F1A54-6ADF-4F8A-A602-2A8262703034}"/>
              </a:ext>
            </a:extLst>
          </p:cNvPr>
          <p:cNvSpPr txBox="1"/>
          <p:nvPr/>
        </p:nvSpPr>
        <p:spPr>
          <a:xfrm>
            <a:off x="6917447" y="1811124"/>
            <a:ext cx="1015729" cy="1015663"/>
          </a:xfrm>
          <a:prstGeom prst="rect">
            <a:avLst/>
          </a:prstGeom>
          <a:noFill/>
          <a:effectLst>
            <a:reflection stA="45000" endPos="65000" dist="88900" dir="5400000" sy="-100000" algn="bl" rotWithShape="0"/>
          </a:effectLst>
          <a:scene3d>
            <a:camera prst="isometricTopUp"/>
            <a:lightRig rig="threePt" dir="t"/>
          </a:scene3d>
        </p:spPr>
        <p:txBody>
          <a:bodyPr wrap="square" rtlCol="0">
            <a:spAutoFit/>
          </a:bodyPr>
          <a:lstStyle/>
          <a:p>
            <a:r>
              <a:rPr lang="en-GB" sz="24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STEP</a:t>
            </a:r>
          </a:p>
          <a:p>
            <a:r>
              <a:rPr lang="en-GB" sz="36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01</a:t>
            </a:r>
          </a:p>
        </p:txBody>
      </p:sp>
      <p:sp>
        <p:nvSpPr>
          <p:cNvPr id="29" name="TextBox 28">
            <a:extLst>
              <a:ext uri="{FF2B5EF4-FFF2-40B4-BE49-F238E27FC236}">
                <a16:creationId xmlns:a16="http://schemas.microsoft.com/office/drawing/2014/main" id="{CEAD91F0-B2D2-48AA-A6CE-BE2BCF9DCF52}"/>
              </a:ext>
            </a:extLst>
          </p:cNvPr>
          <p:cNvSpPr txBox="1"/>
          <p:nvPr/>
        </p:nvSpPr>
        <p:spPr>
          <a:xfrm>
            <a:off x="9106508" y="1738249"/>
            <a:ext cx="1015729" cy="1015663"/>
          </a:xfrm>
          <a:prstGeom prst="rect">
            <a:avLst/>
          </a:prstGeom>
          <a:noFill/>
          <a:effectLst>
            <a:reflection stA="45000" endPos="65000" dist="88900" dir="5400000" sy="-100000" algn="bl" rotWithShape="0"/>
          </a:effectLst>
          <a:scene3d>
            <a:camera prst="isometricTopUp"/>
            <a:lightRig rig="threePt" dir="t"/>
          </a:scene3d>
        </p:spPr>
        <p:txBody>
          <a:bodyPr wrap="square" rtlCol="0">
            <a:spAutoFit/>
          </a:bodyPr>
          <a:lstStyle/>
          <a:p>
            <a:r>
              <a:rPr lang="en-GB" sz="24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STEP</a:t>
            </a:r>
          </a:p>
          <a:p>
            <a:r>
              <a:rPr lang="en-GB" sz="36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02</a:t>
            </a:r>
          </a:p>
        </p:txBody>
      </p:sp>
      <p:sp>
        <p:nvSpPr>
          <p:cNvPr id="30" name="TextBox 29">
            <a:extLst>
              <a:ext uri="{FF2B5EF4-FFF2-40B4-BE49-F238E27FC236}">
                <a16:creationId xmlns:a16="http://schemas.microsoft.com/office/drawing/2014/main" id="{6E06C317-CB04-443B-AAB1-900D4BFFE59F}"/>
              </a:ext>
            </a:extLst>
          </p:cNvPr>
          <p:cNvSpPr txBox="1"/>
          <p:nvPr/>
        </p:nvSpPr>
        <p:spPr>
          <a:xfrm>
            <a:off x="8638719" y="3348293"/>
            <a:ext cx="1015729" cy="1015663"/>
          </a:xfrm>
          <a:prstGeom prst="rect">
            <a:avLst/>
          </a:prstGeom>
          <a:noFill/>
          <a:effectLst>
            <a:reflection stA="45000" endPos="65000" dist="88900" dir="5400000" sy="-100000" algn="bl" rotWithShape="0"/>
          </a:effectLst>
          <a:scene3d>
            <a:camera prst="isometricTopUp"/>
            <a:lightRig rig="threePt" dir="t"/>
          </a:scene3d>
        </p:spPr>
        <p:txBody>
          <a:bodyPr wrap="square" rtlCol="0">
            <a:spAutoFit/>
          </a:bodyPr>
          <a:lstStyle/>
          <a:p>
            <a:r>
              <a:rPr lang="en-GB" sz="24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STEP</a:t>
            </a:r>
          </a:p>
          <a:p>
            <a:r>
              <a:rPr lang="en-GB" sz="36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03</a:t>
            </a:r>
          </a:p>
        </p:txBody>
      </p:sp>
      <p:sp>
        <p:nvSpPr>
          <p:cNvPr id="31" name="TextBox 30">
            <a:extLst>
              <a:ext uri="{FF2B5EF4-FFF2-40B4-BE49-F238E27FC236}">
                <a16:creationId xmlns:a16="http://schemas.microsoft.com/office/drawing/2014/main" id="{045F9F55-3EE0-469B-9D02-B3050850D4A9}"/>
              </a:ext>
            </a:extLst>
          </p:cNvPr>
          <p:cNvSpPr txBox="1"/>
          <p:nvPr/>
        </p:nvSpPr>
        <p:spPr>
          <a:xfrm>
            <a:off x="10827983" y="2848620"/>
            <a:ext cx="1015729" cy="1015663"/>
          </a:xfrm>
          <a:prstGeom prst="rect">
            <a:avLst/>
          </a:prstGeom>
          <a:noFill/>
          <a:effectLst>
            <a:reflection stA="45000" endPos="65000" dist="88900" dir="5400000" sy="-100000" algn="bl" rotWithShape="0"/>
          </a:effectLst>
          <a:scene3d>
            <a:camera prst="isometricTopUp"/>
            <a:lightRig rig="threePt" dir="t"/>
          </a:scene3d>
        </p:spPr>
        <p:txBody>
          <a:bodyPr wrap="square" rtlCol="0">
            <a:spAutoFit/>
          </a:bodyPr>
          <a:lstStyle/>
          <a:p>
            <a:r>
              <a:rPr lang="en-GB" sz="24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STEP</a:t>
            </a:r>
          </a:p>
          <a:p>
            <a:r>
              <a:rPr lang="en-GB" sz="3600" b="1" spc="300" dirty="0">
                <a:solidFill>
                  <a:schemeClr val="tx1">
                    <a:alpha val="45000"/>
                  </a:schemeClr>
                </a:solidFill>
                <a:effectLst>
                  <a:reflection blurRad="254000" stA="45000" endPos="65000" dist="50800" dir="5400000" sy="-100000" algn="bl" rotWithShape="0"/>
                </a:effectLst>
                <a:latin typeface="Agency FB" panose="020B0503020202020204" pitchFamily="34" charset="0"/>
              </a:rPr>
              <a:t>04</a:t>
            </a:r>
          </a:p>
        </p:txBody>
      </p:sp>
      <p:grpSp>
        <p:nvGrpSpPr>
          <p:cNvPr id="49" name="Group 48">
            <a:extLst>
              <a:ext uri="{FF2B5EF4-FFF2-40B4-BE49-F238E27FC236}">
                <a16:creationId xmlns:a16="http://schemas.microsoft.com/office/drawing/2014/main" id="{5FB18461-2A9C-46B5-A2B4-6A9A47F9F818}"/>
              </a:ext>
            </a:extLst>
          </p:cNvPr>
          <p:cNvGrpSpPr/>
          <p:nvPr/>
        </p:nvGrpSpPr>
        <p:grpSpPr>
          <a:xfrm>
            <a:off x="-4548872" y="4271569"/>
            <a:ext cx="4633297" cy="937678"/>
            <a:chOff x="-4704785" y="4160539"/>
            <a:chExt cx="4633297" cy="937678"/>
          </a:xfrm>
        </p:grpSpPr>
        <p:sp>
          <p:nvSpPr>
            <p:cNvPr id="39" name="Rectangle 38">
              <a:extLst>
                <a:ext uri="{FF2B5EF4-FFF2-40B4-BE49-F238E27FC236}">
                  <a16:creationId xmlns:a16="http://schemas.microsoft.com/office/drawing/2014/main" id="{3CF9300E-0A7A-4028-84E1-BBB03B33683D}"/>
                </a:ext>
              </a:extLst>
            </p:cNvPr>
            <p:cNvSpPr/>
            <p:nvPr/>
          </p:nvSpPr>
          <p:spPr>
            <a:xfrm>
              <a:off x="-4240184" y="4160539"/>
              <a:ext cx="1576009" cy="400110"/>
            </a:xfrm>
            <a:prstGeom prst="rect">
              <a:avLst/>
            </a:prstGeom>
          </p:spPr>
          <p:txBody>
            <a:bodyPr wrap="none">
              <a:spAutoFit/>
            </a:bodyPr>
            <a:lstStyle/>
            <a:p>
              <a:r>
                <a:rPr lang="en-GB" sz="2000" b="1" dirty="0">
                  <a:solidFill>
                    <a:schemeClr val="bg1"/>
                  </a:solidFill>
                </a:rPr>
                <a:t>Analyse Data</a:t>
              </a:r>
            </a:p>
          </p:txBody>
        </p:sp>
        <p:sp>
          <p:nvSpPr>
            <p:cNvPr id="40" name="TextBox 39">
              <a:extLst>
                <a:ext uri="{FF2B5EF4-FFF2-40B4-BE49-F238E27FC236}">
                  <a16:creationId xmlns:a16="http://schemas.microsoft.com/office/drawing/2014/main" id="{7944E14C-DBDA-4195-A7C4-9ADD04F87F88}"/>
                </a:ext>
              </a:extLst>
            </p:cNvPr>
            <p:cNvSpPr txBox="1"/>
            <p:nvPr/>
          </p:nvSpPr>
          <p:spPr>
            <a:xfrm>
              <a:off x="-4254865" y="4513442"/>
              <a:ext cx="4183377" cy="584775"/>
            </a:xfrm>
            <a:prstGeom prst="rect">
              <a:avLst/>
            </a:prstGeom>
            <a:noFill/>
          </p:spPr>
          <p:txBody>
            <a:bodyPr wrap="square" rtlCol="0">
              <a:spAutoFit/>
            </a:bodyPr>
            <a:lstStyle/>
            <a:p>
              <a:r>
                <a:rPr lang="en-GB" sz="1600" dirty="0">
                  <a:solidFill>
                    <a:schemeClr val="bg1"/>
                  </a:solidFill>
                </a:rPr>
                <a:t>Heterogeneous population, Anomaly Treatment, Missing Values Treatment, creating new variable</a:t>
              </a:r>
            </a:p>
          </p:txBody>
        </p:sp>
        <p:pic>
          <p:nvPicPr>
            <p:cNvPr id="42" name="Picture 41">
              <a:extLst>
                <a:ext uri="{FF2B5EF4-FFF2-40B4-BE49-F238E27FC236}">
                  <a16:creationId xmlns:a16="http://schemas.microsoft.com/office/drawing/2014/main" id="{D4072FB2-17C1-40B4-BE3C-F40A705DC9D3}"/>
                </a:ext>
              </a:extLst>
            </p:cNvPr>
            <p:cNvPicPr>
              <a:picLocks noChangeAspect="1"/>
            </p:cNvPicPr>
            <p:nvPr/>
          </p:nvPicPr>
          <p:blipFill>
            <a:blip r:embed="rId2" cstate="hqprint">
              <a:lum bright="70000" contrast="-70000"/>
              <a:extLst>
                <a:ext uri="{28A0092B-C50C-407E-A947-70E740481C1C}">
                  <a14:useLocalDpi xmlns:a14="http://schemas.microsoft.com/office/drawing/2010/main" val="0"/>
                </a:ext>
              </a:extLst>
            </a:blip>
            <a:stretch>
              <a:fillRect/>
            </a:stretch>
          </p:blipFill>
          <p:spPr>
            <a:xfrm>
              <a:off x="-4704785" y="4206413"/>
              <a:ext cx="360000" cy="360000"/>
            </a:xfrm>
            <a:prstGeom prst="rect">
              <a:avLst/>
            </a:prstGeom>
          </p:spPr>
        </p:pic>
      </p:grpSp>
      <p:grpSp>
        <p:nvGrpSpPr>
          <p:cNvPr id="50" name="Group 49">
            <a:extLst>
              <a:ext uri="{FF2B5EF4-FFF2-40B4-BE49-F238E27FC236}">
                <a16:creationId xmlns:a16="http://schemas.microsoft.com/office/drawing/2014/main" id="{DBEEB2D2-ADF4-4BA7-AA6E-416A39ACC43C}"/>
              </a:ext>
            </a:extLst>
          </p:cNvPr>
          <p:cNvGrpSpPr/>
          <p:nvPr/>
        </p:nvGrpSpPr>
        <p:grpSpPr>
          <a:xfrm>
            <a:off x="-3791862" y="2826787"/>
            <a:ext cx="4635667" cy="954754"/>
            <a:chOff x="3987796" y="2857076"/>
            <a:chExt cx="4635667" cy="954754"/>
          </a:xfrm>
        </p:grpSpPr>
        <p:sp>
          <p:nvSpPr>
            <p:cNvPr id="37" name="Rectangle 36">
              <a:extLst>
                <a:ext uri="{FF2B5EF4-FFF2-40B4-BE49-F238E27FC236}">
                  <a16:creationId xmlns:a16="http://schemas.microsoft.com/office/drawing/2014/main" id="{18210697-2F2F-4A35-9F01-927B31F39E6E}"/>
                </a:ext>
              </a:extLst>
            </p:cNvPr>
            <p:cNvSpPr/>
            <p:nvPr/>
          </p:nvSpPr>
          <p:spPr>
            <a:xfrm>
              <a:off x="4491462" y="2857076"/>
              <a:ext cx="2294090" cy="400110"/>
            </a:xfrm>
            <a:prstGeom prst="rect">
              <a:avLst/>
            </a:prstGeom>
          </p:spPr>
          <p:txBody>
            <a:bodyPr wrap="none">
              <a:spAutoFit/>
            </a:bodyPr>
            <a:lstStyle/>
            <a:p>
              <a:r>
                <a:rPr lang="en-GB" sz="2000" b="1" dirty="0">
                  <a:solidFill>
                    <a:schemeClr val="bg1"/>
                  </a:solidFill>
                </a:rPr>
                <a:t>Analytical approach</a:t>
              </a:r>
            </a:p>
          </p:txBody>
        </p:sp>
        <p:sp>
          <p:nvSpPr>
            <p:cNvPr id="38" name="TextBox 37">
              <a:extLst>
                <a:ext uri="{FF2B5EF4-FFF2-40B4-BE49-F238E27FC236}">
                  <a16:creationId xmlns:a16="http://schemas.microsoft.com/office/drawing/2014/main" id="{B2139462-6472-460C-B45C-9A2E1A87EBC6}"/>
                </a:ext>
              </a:extLst>
            </p:cNvPr>
            <p:cNvSpPr txBox="1"/>
            <p:nvPr/>
          </p:nvSpPr>
          <p:spPr>
            <a:xfrm>
              <a:off x="4440086" y="3227055"/>
              <a:ext cx="4183377" cy="584775"/>
            </a:xfrm>
            <a:prstGeom prst="rect">
              <a:avLst/>
            </a:prstGeom>
            <a:noFill/>
          </p:spPr>
          <p:txBody>
            <a:bodyPr wrap="square" rtlCol="0">
              <a:spAutoFit/>
            </a:bodyPr>
            <a:lstStyle/>
            <a:p>
              <a:r>
                <a:rPr lang="en-GB" sz="1600" dirty="0">
                  <a:solidFill>
                    <a:schemeClr val="bg1"/>
                  </a:solidFill>
                </a:rPr>
                <a:t>Supervised Machine Learning problem,</a:t>
              </a:r>
            </a:p>
            <a:p>
              <a:r>
                <a:rPr lang="en-GB" sz="1600" dirty="0">
                  <a:solidFill>
                    <a:schemeClr val="bg1"/>
                  </a:solidFill>
                </a:rPr>
                <a:t> Two class Classification,</a:t>
              </a:r>
            </a:p>
          </p:txBody>
        </p:sp>
        <p:pic>
          <p:nvPicPr>
            <p:cNvPr id="44" name="Picture 43">
              <a:extLst>
                <a:ext uri="{FF2B5EF4-FFF2-40B4-BE49-F238E27FC236}">
                  <a16:creationId xmlns:a16="http://schemas.microsoft.com/office/drawing/2014/main" id="{2AA7133E-963F-4CB0-9062-C7C30F4E39E1}"/>
                </a:ext>
              </a:extLst>
            </p:cNvPr>
            <p:cNvPicPr>
              <a:picLocks noChangeAspect="1"/>
            </p:cNvPicPr>
            <p:nvPr/>
          </p:nvPicPr>
          <p:blipFill>
            <a:blip r:embed="rId3" cstate="hqprint">
              <a:lum bright="70000" contrast="-70000"/>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3987796" y="2897186"/>
              <a:ext cx="360000" cy="360000"/>
            </a:xfrm>
            <a:prstGeom prst="rect">
              <a:avLst/>
            </a:prstGeom>
            <a:ln>
              <a:noFill/>
            </a:ln>
          </p:spPr>
        </p:pic>
      </p:grpSp>
      <p:grpSp>
        <p:nvGrpSpPr>
          <p:cNvPr id="62" name="Group 61">
            <a:extLst>
              <a:ext uri="{FF2B5EF4-FFF2-40B4-BE49-F238E27FC236}">
                <a16:creationId xmlns:a16="http://schemas.microsoft.com/office/drawing/2014/main" id="{A02A064F-9454-4BFB-AE02-EB7ED68E06C3}"/>
              </a:ext>
            </a:extLst>
          </p:cNvPr>
          <p:cNvGrpSpPr/>
          <p:nvPr/>
        </p:nvGrpSpPr>
        <p:grpSpPr>
          <a:xfrm>
            <a:off x="-3996186" y="1641144"/>
            <a:ext cx="4459059" cy="1296149"/>
            <a:chOff x="5046838" y="1710685"/>
            <a:chExt cx="4459059" cy="1296149"/>
          </a:xfrm>
        </p:grpSpPr>
        <p:sp>
          <p:nvSpPr>
            <p:cNvPr id="45" name="Rectangle 44">
              <a:extLst>
                <a:ext uri="{FF2B5EF4-FFF2-40B4-BE49-F238E27FC236}">
                  <a16:creationId xmlns:a16="http://schemas.microsoft.com/office/drawing/2014/main" id="{1FBA7F1A-A829-4578-BF81-AD23D92EF5AF}"/>
                </a:ext>
              </a:extLst>
            </p:cNvPr>
            <p:cNvSpPr/>
            <p:nvPr/>
          </p:nvSpPr>
          <p:spPr>
            <a:xfrm>
              <a:off x="5510558" y="1739226"/>
              <a:ext cx="2190343" cy="400110"/>
            </a:xfrm>
            <a:prstGeom prst="rect">
              <a:avLst/>
            </a:prstGeom>
          </p:spPr>
          <p:txBody>
            <a:bodyPr wrap="none">
              <a:spAutoFit/>
            </a:bodyPr>
            <a:lstStyle/>
            <a:p>
              <a:r>
                <a:rPr lang="en-GB" sz="2000" b="1" dirty="0">
                  <a:solidFill>
                    <a:schemeClr val="bg1"/>
                  </a:solidFill>
                </a:rPr>
                <a:t>Model Preparation</a:t>
              </a:r>
            </a:p>
          </p:txBody>
        </p:sp>
        <p:pic>
          <p:nvPicPr>
            <p:cNvPr id="48" name="Picture 47">
              <a:extLst>
                <a:ext uri="{FF2B5EF4-FFF2-40B4-BE49-F238E27FC236}">
                  <a16:creationId xmlns:a16="http://schemas.microsoft.com/office/drawing/2014/main" id="{52DD80AB-CADB-4BB4-9160-ED3A0819F67E}"/>
                </a:ext>
              </a:extLst>
            </p:cNvPr>
            <p:cNvPicPr>
              <a:picLocks noChangeAspect="1"/>
            </p:cNvPicPr>
            <p:nvPr/>
          </p:nvPicPr>
          <p:blipFill>
            <a:blip r:embed="rId5" cstate="hqprint">
              <a:lum bright="70000" contrast="-70000"/>
              <a:extLst>
                <a:ext uri="{28A0092B-C50C-407E-A947-70E740481C1C}">
                  <a14:useLocalDpi xmlns:a14="http://schemas.microsoft.com/office/drawing/2010/main" val="0"/>
                </a:ext>
              </a:extLst>
            </a:blip>
            <a:stretch>
              <a:fillRect/>
            </a:stretch>
          </p:blipFill>
          <p:spPr>
            <a:xfrm>
              <a:off x="5046838" y="1710685"/>
              <a:ext cx="360000" cy="360000"/>
            </a:xfrm>
            <a:prstGeom prst="rect">
              <a:avLst/>
            </a:prstGeom>
          </p:spPr>
        </p:pic>
        <p:sp>
          <p:nvSpPr>
            <p:cNvPr id="52" name="TextBox 51">
              <a:extLst>
                <a:ext uri="{FF2B5EF4-FFF2-40B4-BE49-F238E27FC236}">
                  <a16:creationId xmlns:a16="http://schemas.microsoft.com/office/drawing/2014/main" id="{5C2E9FA8-4884-4ABA-85CE-3C930A44F483}"/>
                </a:ext>
              </a:extLst>
            </p:cNvPr>
            <p:cNvSpPr txBox="1"/>
            <p:nvPr/>
          </p:nvSpPr>
          <p:spPr>
            <a:xfrm>
              <a:off x="5501515" y="2083504"/>
              <a:ext cx="4004382" cy="923330"/>
            </a:xfrm>
            <a:prstGeom prst="rect">
              <a:avLst/>
            </a:prstGeom>
            <a:noFill/>
          </p:spPr>
          <p:txBody>
            <a:bodyPr wrap="square" rtlCol="0">
              <a:spAutoFit/>
            </a:bodyPr>
            <a:lstStyle/>
            <a:p>
              <a:r>
                <a:rPr lang="en-GB" dirty="0">
                  <a:solidFill>
                    <a:schemeClr val="bg1"/>
                  </a:solidFill>
                </a:rPr>
                <a:t>We teach the model </a:t>
              </a:r>
            </a:p>
            <a:p>
              <a:r>
                <a:rPr lang="en-GB" dirty="0">
                  <a:solidFill>
                    <a:schemeClr val="bg1"/>
                  </a:solidFill>
                </a:rPr>
                <a:t>on Training dataset,</a:t>
              </a:r>
            </a:p>
            <a:p>
              <a:endParaRPr lang="en-GB" dirty="0"/>
            </a:p>
          </p:txBody>
        </p:sp>
      </p:grpSp>
      <p:grpSp>
        <p:nvGrpSpPr>
          <p:cNvPr id="58" name="Group 57">
            <a:extLst>
              <a:ext uri="{FF2B5EF4-FFF2-40B4-BE49-F238E27FC236}">
                <a16:creationId xmlns:a16="http://schemas.microsoft.com/office/drawing/2014/main" id="{6D103748-3FDC-49A8-914C-C0DF8827C2ED}"/>
              </a:ext>
            </a:extLst>
          </p:cNvPr>
          <p:cNvGrpSpPr/>
          <p:nvPr/>
        </p:nvGrpSpPr>
        <p:grpSpPr>
          <a:xfrm>
            <a:off x="-3980608" y="298882"/>
            <a:ext cx="4412468" cy="932060"/>
            <a:chOff x="6240433" y="651010"/>
            <a:chExt cx="4412468" cy="932060"/>
          </a:xfrm>
        </p:grpSpPr>
        <p:sp>
          <p:nvSpPr>
            <p:cNvPr id="46" name="Rectangle 45">
              <a:extLst>
                <a:ext uri="{FF2B5EF4-FFF2-40B4-BE49-F238E27FC236}">
                  <a16:creationId xmlns:a16="http://schemas.microsoft.com/office/drawing/2014/main" id="{CF549FBB-9959-41F0-AEBA-3D2BD90FB1C2}"/>
                </a:ext>
              </a:extLst>
            </p:cNvPr>
            <p:cNvSpPr/>
            <p:nvPr/>
          </p:nvSpPr>
          <p:spPr>
            <a:xfrm>
              <a:off x="6642271" y="654785"/>
              <a:ext cx="2013180" cy="400110"/>
            </a:xfrm>
            <a:prstGeom prst="rect">
              <a:avLst/>
            </a:prstGeom>
          </p:spPr>
          <p:txBody>
            <a:bodyPr wrap="none">
              <a:spAutoFit/>
            </a:bodyPr>
            <a:lstStyle/>
            <a:p>
              <a:r>
                <a:rPr lang="en-GB" sz="2000" b="1" dirty="0">
                  <a:solidFill>
                    <a:schemeClr val="bg1"/>
                  </a:solidFill>
                </a:rPr>
                <a:t>Model Validation</a:t>
              </a:r>
            </a:p>
          </p:txBody>
        </p:sp>
        <p:pic>
          <p:nvPicPr>
            <p:cNvPr id="54" name="Picture 53">
              <a:extLst>
                <a:ext uri="{FF2B5EF4-FFF2-40B4-BE49-F238E27FC236}">
                  <a16:creationId xmlns:a16="http://schemas.microsoft.com/office/drawing/2014/main" id="{D05D4AB7-6083-4B8A-9340-905B8F608AD1}"/>
                </a:ext>
              </a:extLst>
            </p:cNvPr>
            <p:cNvPicPr>
              <a:picLocks noChangeAspect="1"/>
            </p:cNvPicPr>
            <p:nvPr/>
          </p:nvPicPr>
          <p:blipFill>
            <a:blip r:embed="rId6" cstate="hqprint">
              <a:lum bright="70000" contrast="-70000"/>
              <a:extLst>
                <a:ext uri="{28A0092B-C50C-407E-A947-70E740481C1C}">
                  <a14:useLocalDpi xmlns:a14="http://schemas.microsoft.com/office/drawing/2010/main" val="0"/>
                </a:ext>
              </a:extLst>
            </a:blip>
            <a:srcRect/>
            <a:stretch/>
          </p:blipFill>
          <p:spPr>
            <a:xfrm>
              <a:off x="6240433" y="651010"/>
              <a:ext cx="360000" cy="360000"/>
            </a:xfrm>
            <a:prstGeom prst="rect">
              <a:avLst/>
            </a:prstGeom>
          </p:spPr>
        </p:pic>
        <p:sp>
          <p:nvSpPr>
            <p:cNvPr id="56" name="TextBox 55">
              <a:extLst>
                <a:ext uri="{FF2B5EF4-FFF2-40B4-BE49-F238E27FC236}">
                  <a16:creationId xmlns:a16="http://schemas.microsoft.com/office/drawing/2014/main" id="{2D32BABE-B30A-4A17-A685-78CDCFA5CDC4}"/>
                </a:ext>
              </a:extLst>
            </p:cNvPr>
            <p:cNvSpPr txBox="1"/>
            <p:nvPr/>
          </p:nvSpPr>
          <p:spPr>
            <a:xfrm>
              <a:off x="6648519" y="936739"/>
              <a:ext cx="4004382" cy="646331"/>
            </a:xfrm>
            <a:prstGeom prst="rect">
              <a:avLst/>
            </a:prstGeom>
            <a:noFill/>
          </p:spPr>
          <p:txBody>
            <a:bodyPr wrap="square" rtlCol="0">
              <a:spAutoFit/>
            </a:bodyPr>
            <a:lstStyle/>
            <a:p>
              <a:r>
                <a:rPr lang="en-GB" dirty="0">
                  <a:solidFill>
                    <a:schemeClr val="bg1"/>
                  </a:solidFill>
                </a:rPr>
                <a:t>Model Performance measure on</a:t>
              </a:r>
            </a:p>
            <a:p>
              <a:r>
                <a:rPr lang="en-GB" dirty="0">
                  <a:solidFill>
                    <a:schemeClr val="bg1"/>
                  </a:solidFill>
                </a:rPr>
                <a:t> testing data</a:t>
              </a:r>
              <a:endParaRPr lang="en-GB" dirty="0"/>
            </a:p>
          </p:txBody>
        </p:sp>
      </p:grpSp>
      <p:sp>
        <p:nvSpPr>
          <p:cNvPr id="2" name="Rectangle: Rounded Corners 1">
            <a:extLst>
              <a:ext uri="{FF2B5EF4-FFF2-40B4-BE49-F238E27FC236}">
                <a16:creationId xmlns:a16="http://schemas.microsoft.com/office/drawing/2014/main" id="{772B05F9-2BEE-411B-B984-22F0EBE5EA1B}"/>
              </a:ext>
            </a:extLst>
          </p:cNvPr>
          <p:cNvSpPr/>
          <p:nvPr/>
        </p:nvSpPr>
        <p:spPr>
          <a:xfrm>
            <a:off x="84425" y="1168155"/>
            <a:ext cx="5455872" cy="4842326"/>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75449A83-2046-41E1-9EA6-16788B869F52}"/>
              </a:ext>
            </a:extLst>
          </p:cNvPr>
          <p:cNvSpPr txBox="1"/>
          <p:nvPr/>
        </p:nvSpPr>
        <p:spPr>
          <a:xfrm>
            <a:off x="315823" y="1195895"/>
            <a:ext cx="4937063" cy="4708981"/>
          </a:xfrm>
          <a:prstGeom prst="rect">
            <a:avLst/>
          </a:prstGeom>
          <a:noFill/>
        </p:spPr>
        <p:txBody>
          <a:bodyPr wrap="square" rtlCol="0">
            <a:spAutoFit/>
          </a:bodyPr>
          <a:lstStyle/>
          <a:p>
            <a:pPr marL="800100" lvl="1" indent="-342900">
              <a:buFont typeface="Wingdings" panose="05000000000000000000" pitchFamily="2" charset="2"/>
              <a:buChar char="ü"/>
            </a:pPr>
            <a:r>
              <a:rPr lang="en-US" sz="2000" dirty="0" smtClean="0">
                <a:latin typeface="Constantia (Body)"/>
                <a:ea typeface="Cambria" panose="02040503050406030204" pitchFamily="18" charset="0"/>
              </a:rPr>
              <a:t>Find out what customers want &amp; what causes them to stay or leave ?</a:t>
            </a:r>
          </a:p>
          <a:p>
            <a:pPr marL="800100" lvl="1" indent="-342900">
              <a:buFont typeface="Wingdings" panose="05000000000000000000" pitchFamily="2" charset="2"/>
              <a:buChar char="ü"/>
            </a:pPr>
            <a:r>
              <a:rPr lang="en-US" sz="2000" dirty="0" smtClean="0">
                <a:latin typeface="Constantia (Body)"/>
                <a:ea typeface="Cambria" panose="02040503050406030204" pitchFamily="18" charset="0"/>
              </a:rPr>
              <a:t>Proactively </a:t>
            </a:r>
            <a:r>
              <a:rPr lang="en-US" sz="2000" dirty="0">
                <a:latin typeface="Constantia (Body)"/>
                <a:ea typeface="Cambria" panose="02040503050406030204" pitchFamily="18" charset="0"/>
              </a:rPr>
              <a:t>collect and promote customer feedback.</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Analyze customer feedback to gain valuable insights and ensure the right people hear it.</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Take action and Measure the results </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Actively measure and monitor your customers’ loyalty and engagement</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Keep asking, listening analyzing and improving</a:t>
            </a:r>
            <a:endParaRPr lang="en-IN" sz="2000" dirty="0">
              <a:latin typeface="Constantia (Body)"/>
              <a:ea typeface="Cambria" panose="02040503050406030204" pitchFamily="18" charset="0"/>
            </a:endParaRPr>
          </a:p>
        </p:txBody>
      </p:sp>
      <p:pic>
        <p:nvPicPr>
          <p:cNvPr id="43" name="Picture 42" descr="https://www.researchgate.net/profile/Vikas_Kumar146/publication/346412647/figure/fig1/AS:962618307145728@1606517497246/Proposed-customer-retention-model_W640.jpg"/>
          <p:cNvPicPr/>
          <p:nvPr/>
        </p:nvPicPr>
        <p:blipFill>
          <a:blip r:embed="rId7">
            <a:extLst>
              <a:ext uri="{28A0092B-C50C-407E-A947-70E740481C1C}">
                <a14:useLocalDpi xmlns:a14="http://schemas.microsoft.com/office/drawing/2010/main" val="0"/>
              </a:ext>
            </a:extLst>
          </a:blip>
          <a:srcRect/>
          <a:stretch>
            <a:fillRect/>
          </a:stretch>
        </p:blipFill>
        <p:spPr bwMode="auto">
          <a:xfrm>
            <a:off x="183176" y="1185576"/>
            <a:ext cx="5335628" cy="4687174"/>
          </a:xfrm>
          <a:prstGeom prst="rect">
            <a:avLst/>
          </a:prstGeom>
          <a:noFill/>
          <a:ln w="76200">
            <a:solidFill>
              <a:schemeClr val="tx1"/>
            </a:solidFill>
          </a:ln>
        </p:spPr>
      </p:pic>
    </p:spTree>
    <p:extLst>
      <p:ext uri="{BB962C8B-B14F-4D97-AF65-F5344CB8AC3E}">
        <p14:creationId xmlns:p14="http://schemas.microsoft.com/office/powerpoint/2010/main" val="537222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12149 -0.01157 L 0.60794 -0.0206 " pathEditMode="relative" rAng="0" ptsTypes="AA">
                                      <p:cBhvr>
                                        <p:cTn id="6" dur="2000" fill="hold"/>
                                        <p:tgtEl>
                                          <p:spTgt spid="49"/>
                                        </p:tgtEl>
                                        <p:attrNameLst>
                                          <p:attrName>ppt_x</p:attrName>
                                          <p:attrName>ppt_y</p:attrName>
                                        </p:attrNameLst>
                                      </p:cBhvr>
                                      <p:rCtr x="36471" y="-463"/>
                                    </p:animMotion>
                                  </p:childTnLst>
                                </p:cTn>
                              </p:par>
                              <p:par>
                                <p:cTn id="7" presetID="1" presetClass="entr" presetSubtype="0" fill="hold" nodeType="withEffect">
                                  <p:stCondLst>
                                    <p:cond delay="25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63" presetClass="path" presetSubtype="0" accel="50000" decel="50000" fill="hold" nodeType="clickEffect">
                                  <p:stCondLst>
                                    <p:cond delay="0"/>
                                  </p:stCondLst>
                                  <p:childTnLst>
                                    <p:animMotion origin="layout" path="M 3.33333E-6 -2.96296E-6 L 0.64349 0.01111 " pathEditMode="relative" rAng="0" ptsTypes="AA">
                                      <p:cBhvr>
                                        <p:cTn id="12" dur="2000" fill="hold"/>
                                        <p:tgtEl>
                                          <p:spTgt spid="50"/>
                                        </p:tgtEl>
                                        <p:attrNameLst>
                                          <p:attrName>ppt_x</p:attrName>
                                          <p:attrName>ppt_y</p:attrName>
                                        </p:attrNameLst>
                                      </p:cBhvr>
                                      <p:rCtr x="32174" y="556"/>
                                    </p:animMotion>
                                  </p:childTnLst>
                                </p:cTn>
                              </p:par>
                              <p:par>
                                <p:cTn id="13" presetID="1" presetClass="entr" presetSubtype="0"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63" presetClass="path" presetSubtype="0" accel="50000" decel="50000" fill="hold" nodeType="clickEffect">
                                  <p:stCondLst>
                                    <p:cond delay="0"/>
                                  </p:stCondLst>
                                  <p:childTnLst>
                                    <p:animMotion origin="layout" path="M 1.66667E-6 3.7037E-6 L 0.7345 0.01041 " pathEditMode="relative" rAng="0" ptsTypes="AA">
                                      <p:cBhvr>
                                        <p:cTn id="18" dur="2000" fill="hold"/>
                                        <p:tgtEl>
                                          <p:spTgt spid="62"/>
                                        </p:tgtEl>
                                        <p:attrNameLst>
                                          <p:attrName>ppt_x</p:attrName>
                                          <p:attrName>ppt_y</p:attrName>
                                        </p:attrNameLst>
                                      </p:cBhvr>
                                      <p:rCtr x="36719" y="509"/>
                                    </p:animMotion>
                                  </p:childTnLst>
                                </p:cTn>
                              </p:par>
                              <p:par>
                                <p:cTn id="19" presetID="1" presetClass="entr" presetSubtype="0" fill="hold"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63" presetClass="path" presetSubtype="0" accel="50000" decel="50000" fill="hold" nodeType="clickEffect">
                                  <p:stCondLst>
                                    <p:cond delay="0"/>
                                  </p:stCondLst>
                                  <p:childTnLst>
                                    <p:animMotion origin="layout" path="M 2.70833E-6 -2.59259E-6 L 0.83294 0.03403 " pathEditMode="relative" rAng="0" ptsTypes="AA">
                                      <p:cBhvr>
                                        <p:cTn id="24" dur="2000" fill="hold"/>
                                        <p:tgtEl>
                                          <p:spTgt spid="58"/>
                                        </p:tgtEl>
                                        <p:attrNameLst>
                                          <p:attrName>ppt_x</p:attrName>
                                          <p:attrName>ppt_y</p:attrName>
                                        </p:attrNameLst>
                                      </p:cBhvr>
                                      <p:rCtr x="41641" y="1690"/>
                                    </p:animMotion>
                                  </p:childTnLst>
                                </p:cTn>
                              </p:par>
                              <p:par>
                                <p:cTn id="25" presetID="1" presetClass="entr" presetSubtype="0" fill="hold"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81132B-34C9-BA59-000A-B78F4E1CD9AE}"/>
              </a:ext>
            </a:extLst>
          </p:cNvPr>
          <p:cNvSpPr>
            <a:spLocks noGrp="1"/>
          </p:cNvSpPr>
          <p:nvPr>
            <p:ph idx="1"/>
          </p:nvPr>
        </p:nvSpPr>
        <p:spPr>
          <a:xfrm>
            <a:off x="5738812" y="561474"/>
            <a:ext cx="5614988" cy="5615489"/>
          </a:xfrm>
        </p:spPr>
        <p:txBody>
          <a:bodyPr>
            <a:normAutofit fontScale="85000" lnSpcReduction="20000"/>
          </a:bodyPr>
          <a:lstStyle/>
          <a:p>
            <a:pPr marL="285750" indent="-285750">
              <a:buFont typeface="Wingdings" panose="05000000000000000000" pitchFamily="2" charset="2"/>
              <a:buChar char="§"/>
            </a:pPr>
            <a:r>
              <a:rPr lang="en-US" cap="none" dirty="0">
                <a:ea typeface="Cambria" panose="02040503050406030204" pitchFamily="18" charset="0"/>
              </a:rPr>
              <a:t>First I have imported the necessary libraries and loaded the entire dataset in our Jupyter Notebook and renamed the columns.</a:t>
            </a:r>
          </a:p>
          <a:p>
            <a:pPr marL="285750" indent="-285750">
              <a:buFont typeface="Wingdings" panose="05000000000000000000" pitchFamily="2" charset="2"/>
              <a:buChar char="§"/>
            </a:pPr>
            <a:r>
              <a:rPr lang="en-US" cap="none" dirty="0">
                <a:ea typeface="Cambria" panose="02040503050406030204" pitchFamily="18" charset="0"/>
              </a:rPr>
              <a:t>Then I checked the shape of </a:t>
            </a:r>
            <a:r>
              <a:rPr lang="en-US" dirty="0">
                <a:ea typeface="Cambria" panose="02040503050406030204" pitchFamily="18" charset="0"/>
              </a:rPr>
              <a:t>our</a:t>
            </a:r>
            <a:r>
              <a:rPr lang="en-US" cap="none" dirty="0">
                <a:ea typeface="Cambria" panose="02040503050406030204" pitchFamily="18" charset="0"/>
              </a:rPr>
              <a:t> dataset and found that we </a:t>
            </a:r>
            <a:r>
              <a:rPr lang="en-US" dirty="0">
                <a:ea typeface="Cambria" panose="02040503050406030204" pitchFamily="18" charset="0"/>
              </a:rPr>
              <a:t>have a total of</a:t>
            </a:r>
            <a:r>
              <a:rPr lang="en-US" cap="none" dirty="0">
                <a:ea typeface="Cambria" panose="02040503050406030204" pitchFamily="18" charset="0"/>
              </a:rPr>
              <a:t> 269 rows and 71 different columns.</a:t>
            </a:r>
          </a:p>
          <a:p>
            <a:pPr marL="285750" indent="-285750">
              <a:buFont typeface="Wingdings" panose="05000000000000000000" pitchFamily="2" charset="2"/>
              <a:buChar char="§"/>
            </a:pPr>
            <a:r>
              <a:rPr lang="en-US" cap="none" dirty="0">
                <a:ea typeface="Cambria" panose="02040503050406030204" pitchFamily="18" charset="0"/>
              </a:rPr>
              <a:t>We don’t have any null values or missing values present in our dataset.</a:t>
            </a:r>
          </a:p>
          <a:p>
            <a:pPr marL="285750" indent="-285750">
              <a:buFont typeface="Wingdings" panose="05000000000000000000" pitchFamily="2" charset="2"/>
              <a:buChar char="§"/>
            </a:pPr>
            <a:r>
              <a:rPr lang="en-US" dirty="0">
                <a:ea typeface="Cambria" panose="02040503050406030204" pitchFamily="18" charset="0"/>
              </a:rPr>
              <a:t>There is 22% percent of duplicate records in our dataset however I have chosen to retain those information instead of removing them.</a:t>
            </a:r>
            <a:endParaRPr lang="en-US" cap="none" dirty="0">
              <a:ea typeface="Cambria" panose="02040503050406030204" pitchFamily="18" charset="0"/>
            </a:endParaRPr>
          </a:p>
          <a:p>
            <a:pPr marL="285750" indent="-285750">
              <a:buFont typeface="Wingdings" panose="05000000000000000000" pitchFamily="2" charset="2"/>
              <a:buChar char="§"/>
            </a:pPr>
            <a:r>
              <a:rPr lang="en-US" cap="none" dirty="0">
                <a:ea typeface="Cambria" panose="02040503050406030204" pitchFamily="18" charset="0"/>
              </a:rPr>
              <a:t>By checking the data types </a:t>
            </a:r>
            <a:r>
              <a:rPr lang="en-US" dirty="0">
                <a:ea typeface="Cambria" panose="02040503050406030204" pitchFamily="18" charset="0"/>
              </a:rPr>
              <a:t>I</a:t>
            </a:r>
            <a:r>
              <a:rPr lang="en-US" cap="none" dirty="0">
                <a:ea typeface="Cambria" panose="02040503050406030204" pitchFamily="18" charset="0"/>
              </a:rPr>
              <a:t> came to know that all the columns </a:t>
            </a:r>
            <a:r>
              <a:rPr lang="en-US" dirty="0">
                <a:ea typeface="Cambria" panose="02040503050406030204" pitchFamily="18" charset="0"/>
              </a:rPr>
              <a:t>have</a:t>
            </a:r>
            <a:r>
              <a:rPr lang="en-US" cap="none" dirty="0">
                <a:ea typeface="Cambria" panose="02040503050406030204" pitchFamily="18" charset="0"/>
              </a:rPr>
              <a:t> ‘object’ data type except the column representing the Pin </a:t>
            </a:r>
            <a:r>
              <a:rPr lang="en-US" dirty="0">
                <a:ea typeface="Cambria" panose="02040503050406030204" pitchFamily="18" charset="0"/>
              </a:rPr>
              <a:t>C</a:t>
            </a:r>
            <a:r>
              <a:rPr lang="en-US" cap="none" dirty="0">
                <a:ea typeface="Cambria" panose="02040503050406030204" pitchFamily="18" charset="0"/>
              </a:rPr>
              <a:t>ode which </a:t>
            </a:r>
            <a:r>
              <a:rPr lang="en-US" cap="none" dirty="0" smtClean="0">
                <a:ea typeface="Cambria" panose="02040503050406030204" pitchFamily="18" charset="0"/>
              </a:rPr>
              <a:t>is </a:t>
            </a:r>
            <a:r>
              <a:rPr lang="en-US" dirty="0" smtClean="0">
                <a:ea typeface="Cambria" panose="02040503050406030204" pitchFamily="18" charset="0"/>
              </a:rPr>
              <a:t>consider as </a:t>
            </a:r>
            <a:r>
              <a:rPr lang="en-US" dirty="0" err="1" smtClean="0">
                <a:ea typeface="Cambria" panose="02040503050406030204" pitchFamily="18" charset="0"/>
              </a:rPr>
              <a:t>categery</a:t>
            </a:r>
            <a:r>
              <a:rPr lang="en-US" dirty="0" smtClean="0">
                <a:ea typeface="Cambria" panose="02040503050406030204" pitchFamily="18" charset="0"/>
              </a:rPr>
              <a:t> </a:t>
            </a:r>
            <a:r>
              <a:rPr lang="en-US" dirty="0" err="1" smtClean="0">
                <a:ea typeface="Cambria" panose="02040503050406030204" pitchFamily="18" charset="0"/>
              </a:rPr>
              <a:t>as</a:t>
            </a:r>
            <a:r>
              <a:rPr lang="en-US" cap="none" dirty="0" err="1" smtClean="0">
                <a:ea typeface="Cambria" panose="02040503050406030204" pitchFamily="18" charset="0"/>
              </a:rPr>
              <a:t>‘integer</a:t>
            </a:r>
            <a:r>
              <a:rPr lang="en-US" cap="none" dirty="0">
                <a:ea typeface="Cambria" panose="02040503050406030204" pitchFamily="18" charset="0"/>
              </a:rPr>
              <a:t>’ data </a:t>
            </a:r>
            <a:r>
              <a:rPr lang="en-US" cap="none" dirty="0" smtClean="0">
                <a:ea typeface="Cambria" panose="02040503050406030204" pitchFamily="18" charset="0"/>
              </a:rPr>
              <a:t>type</a:t>
            </a:r>
            <a:endParaRPr lang="en-US" cap="none" dirty="0">
              <a:ea typeface="Cambria" panose="02040503050406030204" pitchFamily="18" charset="0"/>
            </a:endParaRPr>
          </a:p>
          <a:p>
            <a:endParaRPr lang="en-IN" dirty="0"/>
          </a:p>
        </p:txBody>
      </p:sp>
      <p:graphicFrame>
        <p:nvGraphicFramePr>
          <p:cNvPr id="5" name="Content Placeholder 2">
            <a:extLst>
              <a:ext uri="{FF2B5EF4-FFF2-40B4-BE49-F238E27FC236}">
                <a16:creationId xmlns:a16="http://schemas.microsoft.com/office/drawing/2014/main" id="{47986B4A-F879-4BD1-BE22-256F785B6340}"/>
              </a:ext>
            </a:extLst>
          </p:cNvPr>
          <p:cNvGraphicFramePr>
            <a:graphicFrameLocks noGrp="1"/>
          </p:cNvGraphicFramePr>
          <p:nvPr>
            <p:extLst>
              <p:ext uri="{D42A27DB-BD31-4B8C-83A1-F6EECF244321}">
                <p14:modId xmlns:p14="http://schemas.microsoft.com/office/powerpoint/2010/main" val="3411250278"/>
              </p:ext>
            </p:extLst>
          </p:nvPr>
        </p:nvGraphicFramePr>
        <p:xfrm>
          <a:off x="479425" y="1042193"/>
          <a:ext cx="5614987" cy="4773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00125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04D57-45A5-DF4F-4F4F-6B96C129094C}"/>
              </a:ext>
            </a:extLst>
          </p:cNvPr>
          <p:cNvSpPr>
            <a:spLocks noGrp="1"/>
          </p:cNvSpPr>
          <p:nvPr>
            <p:ph type="title"/>
          </p:nvPr>
        </p:nvSpPr>
        <p:spPr/>
        <p:txBody>
          <a:bodyPr/>
          <a:lstStyle/>
          <a:p>
            <a:r>
              <a:rPr lang="en-US" dirty="0"/>
              <a:t>Dataset Description</a:t>
            </a:r>
            <a:endParaRPr lang="en-IN" dirty="0"/>
          </a:p>
        </p:txBody>
      </p:sp>
      <p:sp>
        <p:nvSpPr>
          <p:cNvPr id="3" name="Content Placeholder 2">
            <a:extLst>
              <a:ext uri="{FF2B5EF4-FFF2-40B4-BE49-F238E27FC236}">
                <a16:creationId xmlns:a16="http://schemas.microsoft.com/office/drawing/2014/main" id="{DDBAFDB4-3C38-E2B8-02EB-CB55F52AB6A2}"/>
              </a:ext>
            </a:extLst>
          </p:cNvPr>
          <p:cNvSpPr>
            <a:spLocks noGrp="1"/>
          </p:cNvSpPr>
          <p:nvPr>
            <p:ph idx="1"/>
          </p:nvPr>
        </p:nvSpPr>
        <p:spPr>
          <a:xfrm>
            <a:off x="838200" y="1825625"/>
            <a:ext cx="7263063" cy="4351338"/>
          </a:xfrm>
        </p:spPr>
        <p:txBody>
          <a:bodyPr>
            <a:normAutofit fontScale="92500" lnSpcReduction="10000"/>
          </a:bodyPr>
          <a:lstStyle/>
          <a:p>
            <a:pPr marL="0" indent="0">
              <a:buNone/>
            </a:pPr>
            <a:r>
              <a:rPr lang="en-US" sz="2800" dirty="0">
                <a:cs typeface="Arial"/>
              </a:rPr>
              <a:t>The data is collected from the Indian online shoppers. Our Dataset consists of reviews and feedbacks of customers on 5 top Indian Online Retailers : Amazon, Flipkart, Snapdeal, Myntra and Paytm.</a:t>
            </a:r>
          </a:p>
          <a:p>
            <a:pPr marL="0" indent="0">
              <a:buNone/>
            </a:pPr>
            <a:r>
              <a:rPr lang="en-US" sz="2800" dirty="0">
                <a:cs typeface="Arial"/>
              </a:rPr>
              <a:t>Questionnaire is formed on the basis of brand strength, brand empathy or commitment, overall customer satisfaction and perceived value for money with intention to recommend.</a:t>
            </a:r>
          </a:p>
          <a:p>
            <a:pPr marL="0" indent="0">
              <a:buNone/>
            </a:pPr>
            <a:r>
              <a:rPr lang="en-US" sz="2800" dirty="0">
                <a:cs typeface="Arial"/>
              </a:rPr>
              <a:t>Results indicate the e-retail success factors which are very much critical for customer satisfaction and retention.</a:t>
            </a:r>
            <a:endParaRPr lang="en-US" sz="2800" dirty="0">
              <a:ea typeface="+mj-lt"/>
              <a:cs typeface="+mj-lt"/>
            </a:endParaRPr>
          </a:p>
          <a:p>
            <a:endParaRPr lang="en-IN" dirty="0"/>
          </a:p>
        </p:txBody>
      </p:sp>
      <p:sp>
        <p:nvSpPr>
          <p:cNvPr id="4" name="Content Placeholder 3">
            <a:extLst>
              <a:ext uri="{FF2B5EF4-FFF2-40B4-BE49-F238E27FC236}">
                <a16:creationId xmlns:a16="http://schemas.microsoft.com/office/drawing/2014/main" id="{F806BAAD-F001-EB37-9E37-F3E6C970C273}"/>
              </a:ext>
            </a:extLst>
          </p:cNvPr>
          <p:cNvSpPr txBox="1">
            <a:spLocks/>
          </p:cNvSpPr>
          <p:nvPr/>
        </p:nvSpPr>
        <p:spPr>
          <a:xfrm>
            <a:off x="7864365" y="1072857"/>
            <a:ext cx="3723974" cy="426720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The top 5 Indian Online Retailers:</a:t>
            </a:r>
            <a:endParaRPr lang="en-IN" dirty="0"/>
          </a:p>
        </p:txBody>
      </p:sp>
      <p:pic>
        <p:nvPicPr>
          <p:cNvPr id="5" name="Picture 4" descr="Logo&#10;&#10;Description automatically generated">
            <a:extLst>
              <a:ext uri="{FF2B5EF4-FFF2-40B4-BE49-F238E27FC236}">
                <a16:creationId xmlns:a16="http://schemas.microsoft.com/office/drawing/2014/main" id="{EF16F7C4-0010-0058-6623-F9AD0F2342AC}"/>
              </a:ext>
            </a:extLst>
          </p:cNvPr>
          <p:cNvPicPr>
            <a:picLocks noChangeAspect="1"/>
          </p:cNvPicPr>
          <p:nvPr/>
        </p:nvPicPr>
        <p:blipFill>
          <a:blip r:embed="rId2"/>
          <a:stretch>
            <a:fillRect/>
          </a:stretch>
        </p:blipFill>
        <p:spPr>
          <a:xfrm>
            <a:off x="8101263" y="2125073"/>
            <a:ext cx="1678643" cy="931293"/>
          </a:xfrm>
          <a:prstGeom prst="rect">
            <a:avLst/>
          </a:prstGeom>
        </p:spPr>
      </p:pic>
      <p:pic>
        <p:nvPicPr>
          <p:cNvPr id="6" name="Picture 5" descr="Logo&#10;&#10;Description automatically generated">
            <a:extLst>
              <a:ext uri="{FF2B5EF4-FFF2-40B4-BE49-F238E27FC236}">
                <a16:creationId xmlns:a16="http://schemas.microsoft.com/office/drawing/2014/main" id="{5BCEC2F9-CB76-FF7A-F755-3A7FD28B8E2D}"/>
              </a:ext>
            </a:extLst>
          </p:cNvPr>
          <p:cNvPicPr>
            <a:picLocks noChangeAspect="1"/>
          </p:cNvPicPr>
          <p:nvPr/>
        </p:nvPicPr>
        <p:blipFill>
          <a:blip r:embed="rId3"/>
          <a:stretch>
            <a:fillRect/>
          </a:stretch>
        </p:blipFill>
        <p:spPr>
          <a:xfrm>
            <a:off x="10016804" y="2118433"/>
            <a:ext cx="1723467" cy="937933"/>
          </a:xfrm>
          <a:prstGeom prst="rect">
            <a:avLst/>
          </a:prstGeom>
        </p:spPr>
      </p:pic>
      <p:pic>
        <p:nvPicPr>
          <p:cNvPr id="7" name="Picture 6">
            <a:extLst>
              <a:ext uri="{FF2B5EF4-FFF2-40B4-BE49-F238E27FC236}">
                <a16:creationId xmlns:a16="http://schemas.microsoft.com/office/drawing/2014/main" id="{ED13DF33-A025-3E8D-6CC5-9B1C5D900177}"/>
              </a:ext>
            </a:extLst>
          </p:cNvPr>
          <p:cNvPicPr>
            <a:picLocks noChangeAspect="1"/>
          </p:cNvPicPr>
          <p:nvPr/>
        </p:nvPicPr>
        <p:blipFill>
          <a:blip r:embed="rId4"/>
          <a:stretch>
            <a:fillRect/>
          </a:stretch>
        </p:blipFill>
        <p:spPr>
          <a:xfrm>
            <a:off x="7906722" y="3435587"/>
            <a:ext cx="2110082" cy="762624"/>
          </a:xfrm>
          <a:prstGeom prst="rect">
            <a:avLst/>
          </a:prstGeom>
        </p:spPr>
      </p:pic>
      <p:pic>
        <p:nvPicPr>
          <p:cNvPr id="8" name="Picture 7" descr="Logo&#10;&#10;Description automatically generated">
            <a:extLst>
              <a:ext uri="{FF2B5EF4-FFF2-40B4-BE49-F238E27FC236}">
                <a16:creationId xmlns:a16="http://schemas.microsoft.com/office/drawing/2014/main" id="{E231AD1A-ACE9-19E0-AA99-4BAEE3A1F57E}"/>
              </a:ext>
            </a:extLst>
          </p:cNvPr>
          <p:cNvPicPr>
            <a:picLocks noChangeAspect="1"/>
          </p:cNvPicPr>
          <p:nvPr/>
        </p:nvPicPr>
        <p:blipFill>
          <a:blip r:embed="rId5"/>
          <a:stretch>
            <a:fillRect/>
          </a:stretch>
        </p:blipFill>
        <p:spPr>
          <a:xfrm>
            <a:off x="10251343" y="3336097"/>
            <a:ext cx="1667436" cy="931075"/>
          </a:xfrm>
          <a:prstGeom prst="rect">
            <a:avLst/>
          </a:prstGeom>
        </p:spPr>
      </p:pic>
      <p:pic>
        <p:nvPicPr>
          <p:cNvPr id="9" name="Picture 8">
            <a:extLst>
              <a:ext uri="{FF2B5EF4-FFF2-40B4-BE49-F238E27FC236}">
                <a16:creationId xmlns:a16="http://schemas.microsoft.com/office/drawing/2014/main" id="{8621D2E8-9E5A-CAA5-1AB1-50B46F56DA4D}"/>
              </a:ext>
            </a:extLst>
          </p:cNvPr>
          <p:cNvPicPr>
            <a:picLocks noChangeAspect="1"/>
          </p:cNvPicPr>
          <p:nvPr/>
        </p:nvPicPr>
        <p:blipFill>
          <a:blip r:embed="rId6"/>
          <a:stretch>
            <a:fillRect/>
          </a:stretch>
        </p:blipFill>
        <p:spPr>
          <a:xfrm>
            <a:off x="8446406" y="4691067"/>
            <a:ext cx="2667000" cy="651076"/>
          </a:xfrm>
          <a:prstGeom prst="rect">
            <a:avLst/>
          </a:prstGeom>
        </p:spPr>
      </p:pic>
    </p:spTree>
    <p:extLst>
      <p:ext uri="{BB962C8B-B14F-4D97-AF65-F5344CB8AC3E}">
        <p14:creationId xmlns:p14="http://schemas.microsoft.com/office/powerpoint/2010/main" val="2121248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E992-BA23-46CF-7469-8A8D9EAEC192}"/>
              </a:ext>
            </a:extLst>
          </p:cNvPr>
          <p:cNvSpPr>
            <a:spLocks noGrp="1"/>
          </p:cNvSpPr>
          <p:nvPr>
            <p:ph type="title"/>
          </p:nvPr>
        </p:nvSpPr>
        <p:spPr/>
        <p:txBody>
          <a:bodyPr/>
          <a:lstStyle/>
          <a:p>
            <a:r>
              <a:rPr lang="en-US" dirty="0"/>
              <a:t>Visualization</a:t>
            </a:r>
            <a:endParaRPr lang="en-IN" dirty="0"/>
          </a:p>
        </p:txBody>
      </p:sp>
      <p:sp>
        <p:nvSpPr>
          <p:cNvPr id="3" name="Content Placeholder 2">
            <a:extLst>
              <a:ext uri="{FF2B5EF4-FFF2-40B4-BE49-F238E27FC236}">
                <a16:creationId xmlns:a16="http://schemas.microsoft.com/office/drawing/2014/main" id="{996013BF-4A49-7043-8F59-4846062CDDDB}"/>
              </a:ext>
            </a:extLst>
          </p:cNvPr>
          <p:cNvSpPr>
            <a:spLocks noGrp="1"/>
          </p:cNvSpPr>
          <p:nvPr>
            <p:ph idx="1"/>
          </p:nvPr>
        </p:nvSpPr>
        <p:spPr/>
        <p:txBody>
          <a:bodyPr>
            <a:normAutofit fontScale="85000" lnSpcReduction="20000"/>
          </a:bodyPr>
          <a:lstStyle/>
          <a:p>
            <a:pPr>
              <a:buFont typeface="Wingdings" panose="05000000000000000000" pitchFamily="2" charset="2"/>
              <a:buChar char="Ø"/>
            </a:pPr>
            <a:r>
              <a:rPr lang="en-US" dirty="0"/>
              <a:t>What is Data Visualization? Data visualization is defined as a graphical representation that contains the information and the data.</a:t>
            </a:r>
          </a:p>
          <a:p>
            <a:pPr>
              <a:buFont typeface="Wingdings" panose="05000000000000000000" pitchFamily="2" charset="2"/>
              <a:buChar char="Ø"/>
            </a:pPr>
            <a:r>
              <a:rPr lang="en-US" dirty="0"/>
              <a:t>Benefits of Good Data Visualization? Data visualization is another technique of visual art that grabs our interest and keeps our main focus on the message captured with the help of eyes.</a:t>
            </a:r>
          </a:p>
          <a:p>
            <a:pPr>
              <a:buFont typeface="Wingdings" panose="05000000000000000000" pitchFamily="2" charset="2"/>
              <a:buChar char="Ø"/>
            </a:pPr>
            <a:r>
              <a:rPr lang="en-US" dirty="0"/>
              <a:t>Different Types of Analysis for Data Visualization are</a:t>
            </a:r>
            <a:br>
              <a:rPr lang="en-US" dirty="0"/>
            </a:br>
            <a:r>
              <a:rPr lang="en-US" dirty="0"/>
              <a:t/>
            </a:r>
            <a:br>
              <a:rPr lang="en-US" dirty="0"/>
            </a:br>
            <a:r>
              <a:rPr lang="en-US" dirty="0"/>
              <a:t>Univariate Analysis: In the univariate analysis, we will be using a single feature to analyze almost all of its properties.</a:t>
            </a:r>
            <a:br>
              <a:rPr lang="en-US" dirty="0"/>
            </a:br>
            <a:r>
              <a:rPr lang="en-US" dirty="0"/>
              <a:t/>
            </a:r>
            <a:br>
              <a:rPr lang="en-US" dirty="0"/>
            </a:br>
            <a:r>
              <a:rPr lang="en-US" dirty="0"/>
              <a:t>Bivariate Analysis: When we compare the data between exactly 2 features then it is known as bivariate analysis.</a:t>
            </a:r>
            <a:br>
              <a:rPr lang="en-US" dirty="0"/>
            </a:br>
            <a:r>
              <a:rPr lang="en-US" dirty="0"/>
              <a:t/>
            </a:r>
            <a:br>
              <a:rPr lang="en-US" dirty="0"/>
            </a:br>
            <a:r>
              <a:rPr lang="en-US" dirty="0"/>
              <a:t>Multivariate Analysis: In the multivariate analysis, we will be comparing more than 2 variables.</a:t>
            </a:r>
          </a:p>
          <a:p>
            <a:endParaRPr lang="en-IN" dirty="0"/>
          </a:p>
        </p:txBody>
      </p:sp>
    </p:spTree>
    <p:extLst>
      <p:ext uri="{BB962C8B-B14F-4D97-AF65-F5344CB8AC3E}">
        <p14:creationId xmlns:p14="http://schemas.microsoft.com/office/powerpoint/2010/main" val="2938623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74550-5EB2-D9AA-2B00-C990F412881F}"/>
              </a:ext>
            </a:extLst>
          </p:cNvPr>
          <p:cNvSpPr>
            <a:spLocks noGrp="1"/>
          </p:cNvSpPr>
          <p:nvPr>
            <p:ph type="title"/>
          </p:nvPr>
        </p:nvSpPr>
        <p:spPr/>
        <p:txBody>
          <a:bodyPr/>
          <a:lstStyle/>
          <a:p>
            <a:r>
              <a:rPr lang="en-US" dirty="0"/>
              <a:t>Univariate Analysis:</a:t>
            </a:r>
            <a:endParaRPr lang="en-IN" dirty="0"/>
          </a:p>
        </p:txBody>
      </p:sp>
      <p:pic>
        <p:nvPicPr>
          <p:cNvPr id="5" name="Content Placeholder 4">
            <a:extLst>
              <a:ext uri="{FF2B5EF4-FFF2-40B4-BE49-F238E27FC236}">
                <a16:creationId xmlns:a16="http://schemas.microsoft.com/office/drawing/2014/main" id="{EB60EFE2-D108-36C2-7B25-C9E9F005CA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536" y="1008668"/>
            <a:ext cx="6985261" cy="5849332"/>
          </a:xfrm>
        </p:spPr>
      </p:pic>
      <p:sp>
        <p:nvSpPr>
          <p:cNvPr id="6" name="Title 1">
            <a:extLst>
              <a:ext uri="{FF2B5EF4-FFF2-40B4-BE49-F238E27FC236}">
                <a16:creationId xmlns:a16="http://schemas.microsoft.com/office/drawing/2014/main" id="{F21BEB64-B90E-F0AC-3488-89F9C99AD578}"/>
              </a:ext>
            </a:extLst>
          </p:cNvPr>
          <p:cNvSpPr txBox="1">
            <a:spLocks/>
          </p:cNvSpPr>
          <p:nvPr/>
        </p:nvSpPr>
        <p:spPr>
          <a:xfrm>
            <a:off x="7237307" y="1078831"/>
            <a:ext cx="4475024" cy="47003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Font typeface="Arial" panose="020B0604020202020204" pitchFamily="34" charset="0"/>
              <a:buChar char="•"/>
            </a:pPr>
            <a:r>
              <a:rPr lang="en-US" sz="2000" dirty="0"/>
              <a:t>With the help of count plots I was able to get the total number of rows covered by each unique categorical value present in all the columns of our dataset.</a:t>
            </a:r>
          </a:p>
          <a:p>
            <a:endParaRPr lang="en-US" sz="2000" dirty="0"/>
          </a:p>
          <a:p>
            <a:pPr marL="342900" indent="-342900">
              <a:buFont typeface="Arial" panose="020B0604020202020204" pitchFamily="34" charset="0"/>
              <a:buChar char="•"/>
            </a:pPr>
            <a:r>
              <a:rPr lang="en-US" sz="2000" dirty="0"/>
              <a:t>I ensured that along with the total row number the percentage of data coverage is made visible too.</a:t>
            </a:r>
          </a:p>
        </p:txBody>
      </p:sp>
    </p:spTree>
    <p:extLst>
      <p:ext uri="{BB962C8B-B14F-4D97-AF65-F5344CB8AC3E}">
        <p14:creationId xmlns:p14="http://schemas.microsoft.com/office/powerpoint/2010/main" val="9122061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16539</TotalTime>
  <Words>1767</Words>
  <Application>Microsoft Office PowerPoint</Application>
  <PresentationFormat>Widescreen</PresentationFormat>
  <Paragraphs>184</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Agency FB</vt:lpstr>
      <vt:lpstr>Arial</vt:lpstr>
      <vt:lpstr>Arial Black</vt:lpstr>
      <vt:lpstr>Calibri</vt:lpstr>
      <vt:lpstr>Calibri Light</vt:lpstr>
      <vt:lpstr>Cambria</vt:lpstr>
      <vt:lpstr>Constantia (Body)</vt:lpstr>
      <vt:lpstr>Courier New</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Dataset Description</vt:lpstr>
      <vt:lpstr>Visualization</vt:lpstr>
      <vt:lpstr>Univariate Analysis:</vt:lpstr>
      <vt:lpstr>Bivariate Analysis:</vt:lpstr>
      <vt:lpstr>Bivariate Analysis:</vt:lpstr>
      <vt:lpstr>Bivariate Analysis:</vt:lpstr>
      <vt:lpstr>PowerPoint Presentation</vt:lpstr>
      <vt:lpstr>Inference</vt:lpstr>
      <vt:lpstr>1. Amazon.com</vt:lpstr>
      <vt:lpstr>2. Flipkart.com</vt:lpstr>
      <vt:lpstr>3. Myntra.com</vt:lpstr>
      <vt:lpstr>4. Paytm.com</vt:lpstr>
      <vt:lpstr>5. Snapdeal.com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 Ahsan</dc:creator>
  <cp:lastModifiedBy>Amit Pawar</cp:lastModifiedBy>
  <cp:revision>241</cp:revision>
  <dcterms:created xsi:type="dcterms:W3CDTF">2020-06-28T12:47:28Z</dcterms:created>
  <dcterms:modified xsi:type="dcterms:W3CDTF">2022-11-16T20:06:16Z</dcterms:modified>
</cp:coreProperties>
</file>

<file path=docProps/thumbnail.jpeg>
</file>